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Montserrat"/>
      <p:regular r:id="rId48"/>
      <p:bold r:id="rId49"/>
      <p:italic r:id="rId50"/>
      <p:boldItalic r:id="rId51"/>
    </p:embeddedFont>
    <p:embeddedFont>
      <p:font typeface="Montserrat Light"/>
      <p:regular r:id="rId52"/>
      <p:bold r:id="rId53"/>
      <p:italic r:id="rId54"/>
      <p:boldItalic r:id="rId55"/>
    </p:embeddedFont>
    <p:embeddedFont>
      <p:font typeface="Helvetica Neue"/>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8A00A0C-AAFD-479C-8F40-B08DBEE4A09A}">
  <a:tblStyle styleId="{48A00A0C-AAFD-479C-8F40-B08DBEE4A0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regular.fntdata"/><Relationship Id="rId47" Type="http://schemas.openxmlformats.org/officeDocument/2006/relationships/slide" Target="slides/slide42.xml"/><Relationship Id="rId49" Type="http://schemas.openxmlformats.org/officeDocument/2006/relationships/font" Target="fonts/Montserra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MontserratLight-bold.fntdata"/><Relationship Id="rId52" Type="http://schemas.openxmlformats.org/officeDocument/2006/relationships/font" Target="fonts/MontserratLight-regular.fntdata"/><Relationship Id="rId11" Type="http://schemas.openxmlformats.org/officeDocument/2006/relationships/slide" Target="slides/slide6.xml"/><Relationship Id="rId55" Type="http://schemas.openxmlformats.org/officeDocument/2006/relationships/font" Target="fonts/MontserratLight-boldItalic.fntdata"/><Relationship Id="rId10" Type="http://schemas.openxmlformats.org/officeDocument/2006/relationships/slide" Target="slides/slide5.xml"/><Relationship Id="rId54" Type="http://schemas.openxmlformats.org/officeDocument/2006/relationships/font" Target="fonts/MontserratLight-italic.fntdata"/><Relationship Id="rId13" Type="http://schemas.openxmlformats.org/officeDocument/2006/relationships/slide" Target="slides/slide8.xml"/><Relationship Id="rId57" Type="http://schemas.openxmlformats.org/officeDocument/2006/relationships/font" Target="fonts/HelveticaNeue-bold.fntdata"/><Relationship Id="rId12" Type="http://schemas.openxmlformats.org/officeDocument/2006/relationships/slide" Target="slides/slide7.xml"/><Relationship Id="rId56" Type="http://schemas.openxmlformats.org/officeDocument/2006/relationships/font" Target="fonts/HelveticaNeue-regular.fntdata"/><Relationship Id="rId15" Type="http://schemas.openxmlformats.org/officeDocument/2006/relationships/slide" Target="slides/slide10.xml"/><Relationship Id="rId59" Type="http://schemas.openxmlformats.org/officeDocument/2006/relationships/font" Target="fonts/HelveticaNeue-boldItalic.fntdata"/><Relationship Id="rId14" Type="http://schemas.openxmlformats.org/officeDocument/2006/relationships/slide" Target="slides/slide9.xml"/><Relationship Id="rId58"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250d1afe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50d1afe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d07c7965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d07c7965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4d07c7965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d07c7965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d07c7965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d07c7965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355e99b8b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55e99b8b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Karen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d07c7965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d07c7965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d07c7965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d07c7965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4d07c79655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d07c79655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d07c79655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d07c79655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28eabea6a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8eabea6a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1e055125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1e055125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intersection of data, design, function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44b562b5c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4b562b5c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1e055100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1e055100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4b562b5c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4b562b5c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US"/>
              <a:t>Graphs allow us to visualize distributions of data, give us a way to present information that can be too large to describe in words alone</a:t>
            </a:r>
            <a:endParaRPr/>
          </a:p>
          <a:p>
            <a:pPr indent="-298450" lvl="0" marL="457200" rtl="0" algn="l">
              <a:spcBef>
                <a:spcPts val="0"/>
              </a:spcBef>
              <a:spcAft>
                <a:spcPts val="0"/>
              </a:spcAft>
              <a:buSzPts val="1100"/>
              <a:buAutoNum type="arabicPeriod"/>
            </a:pPr>
            <a:r>
              <a:rPr lang="en-US"/>
              <a:t>We can see the relationships between different variables, see correlations, see patterns and trends, understand data better</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28eabea6a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8eabea6a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28eabea6a8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8eabea6a8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Karen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28eabea6a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8eabea6a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4b562b5c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4b562b5c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Karen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28eabea6a8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8eabea6a8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4b562b5c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4b562b5c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24db721c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24db721c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US"/>
              <a:t>categorical vs count</a:t>
            </a:r>
            <a:endParaRPr/>
          </a:p>
          <a:p>
            <a:pPr indent="-298450" lvl="0" marL="457200" rtl="0" algn="l">
              <a:spcBef>
                <a:spcPts val="0"/>
              </a:spcBef>
              <a:spcAft>
                <a:spcPts val="0"/>
              </a:spcAft>
              <a:buSzPts val="1100"/>
              <a:buAutoNum type="arabicPeriod"/>
            </a:pPr>
            <a:r>
              <a:rPr lang="en-US"/>
              <a:t>numerical over time</a:t>
            </a:r>
            <a:endParaRPr/>
          </a:p>
          <a:p>
            <a:pPr indent="-298450" lvl="0" marL="457200" rtl="0" algn="l">
              <a:spcBef>
                <a:spcPts val="0"/>
              </a:spcBef>
              <a:spcAft>
                <a:spcPts val="0"/>
              </a:spcAft>
              <a:buSzPts val="1100"/>
              <a:buAutoNum type="arabicPeriod"/>
            </a:pPr>
            <a:r>
              <a:rPr lang="en-US"/>
              <a:t>range of values - bins and frequency</a:t>
            </a:r>
            <a:endParaRPr/>
          </a:p>
          <a:p>
            <a:pPr indent="-298450" lvl="0" marL="457200" rtl="0" algn="l">
              <a:spcBef>
                <a:spcPts val="0"/>
              </a:spcBef>
              <a:spcAft>
                <a:spcPts val="0"/>
              </a:spcAft>
              <a:buSzPts val="1100"/>
              <a:buAutoNum type="arabicPeriod"/>
            </a:pPr>
            <a:r>
              <a:rPr lang="en-US"/>
              <a:t>categorical vs count</a:t>
            </a:r>
            <a:endParaRPr/>
          </a:p>
          <a:p>
            <a:pPr indent="-298450" lvl="0" marL="457200" rtl="0" algn="l">
              <a:spcBef>
                <a:spcPts val="0"/>
              </a:spcBef>
              <a:spcAft>
                <a:spcPts val="0"/>
              </a:spcAft>
              <a:buSzPts val="1100"/>
              <a:buAutoNum type="arabicPeriod"/>
            </a:pPr>
            <a:r>
              <a:rPr lang="en-US"/>
              <a:t>two numerical values, looking for correlation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1e055100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1e055100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4b562b5c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4b562b5c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272e7fe7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72e7fe7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24db721c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24db721c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51e054b65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1e054b65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4b562b5c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4b562b5c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lineplot with error bands</a:t>
            </a:r>
            <a:endParaRPr/>
          </a:p>
          <a:p>
            <a:pPr indent="0" lvl="0" marL="0" rtl="0" algn="l">
              <a:spcBef>
                <a:spcPts val="0"/>
              </a:spcBef>
              <a:spcAft>
                <a:spcPts val="0"/>
              </a:spcAft>
              <a:buNone/>
            </a:pPr>
            <a:r>
              <a:rPr lang="en-US"/>
              <a:t>2D contour with marginal plots - jointplot() function</a:t>
            </a:r>
            <a:endParaRPr/>
          </a:p>
          <a:p>
            <a:pPr indent="0" lvl="0" marL="0" rtl="0" algn="l">
              <a:spcBef>
                <a:spcPts val="0"/>
              </a:spcBef>
              <a:spcAft>
                <a:spcPts val="0"/>
              </a:spcAft>
              <a:buNone/>
            </a:pPr>
            <a:r>
              <a:rPr lang="en-US"/>
              <a:t>many graph functions are more complicated than what we are covering here, so see the documentation or take data 100 to learn more!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28eabea6a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8eabea6a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None/>
            </a:pPr>
            <a:r>
              <a:rPr lang="en-US"/>
              <a:t>Shalini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28eabea6a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eabea6a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Clr>
                <a:schemeClr val="dk1"/>
              </a:buClr>
              <a:buSzPts val="1100"/>
              <a:buFont typeface="Arial"/>
              <a:buNone/>
            </a:pPr>
            <a:r>
              <a:rPr lang="en-US"/>
              <a:t>Shalini</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28f43fb4f3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8f43fb4f3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28f43fb4f3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8f43fb4f3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28f43fb4f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8f43fb4f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why do we create visualizations of data instead of just looking at tables and pandas dataframes?</a:t>
            </a:r>
            <a:endParaRPr/>
          </a:p>
          <a:p>
            <a:pPr indent="0" lvl="0" marL="0" rtl="0" algn="l">
              <a:spcBef>
                <a:spcPts val="0"/>
              </a:spcBef>
              <a:spcAft>
                <a:spcPts val="0"/>
              </a:spcAft>
              <a:buNone/>
            </a:pPr>
            <a:r>
              <a:rPr lang="en-US"/>
              <a:t>what are the differences between bar graphs and histograms?</a:t>
            </a:r>
            <a:endParaRPr/>
          </a:p>
          <a:p>
            <a:pPr indent="0" lvl="0" marL="0" rtl="0" algn="l">
              <a:spcBef>
                <a:spcPts val="0"/>
              </a:spcBef>
              <a:spcAft>
                <a:spcPts val="0"/>
              </a:spcAft>
              <a:buNone/>
            </a:pPr>
            <a:r>
              <a:rPr lang="en-US"/>
              <a:t>what’s the difference between matplotlib and seaborn?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1e054b65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1e054b65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1d506c8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1d506c8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28f43fb4f3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8f43fb4f3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28f43fb4f3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8f43fb4f3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248f8bb1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248f8bb1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2736b46229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736b46229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28eb3e6b7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8eb3e6b7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1e054b6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1e054b6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None/>
            </a:pPr>
            <a:r>
              <a:rPr lang="en-US"/>
              <a:t>All used in data science for manipulating data and making visualizations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27279b64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7279b64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022fb4f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022fb4f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69850" lvl="0" marL="0" rtl="0" algn="l">
              <a:spcBef>
                <a:spcPts val="0"/>
              </a:spcBef>
              <a:spcAft>
                <a:spcPts val="0"/>
              </a:spcAft>
              <a:buNone/>
            </a:pPr>
            <a:r>
              <a:rPr lang="en-US"/>
              <a:t>Karen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sz="5200">
                <a:solidFill>
                  <a:schemeClr val="dk1"/>
                </a:solidFill>
              </a:defRPr>
            </a:lvl2pPr>
            <a:lvl3pPr indent="0" lvl="2" algn="ctr">
              <a:spcBef>
                <a:spcPts val="0"/>
              </a:spcBef>
              <a:spcAft>
                <a:spcPts val="0"/>
              </a:spcAft>
              <a:buClr>
                <a:schemeClr val="dk1"/>
              </a:buClr>
              <a:buSzPts val="1400"/>
              <a:buFont typeface="Arial"/>
              <a:buNone/>
              <a:defRPr sz="5200">
                <a:solidFill>
                  <a:schemeClr val="dk1"/>
                </a:solidFill>
              </a:defRPr>
            </a:lvl3pPr>
            <a:lvl4pPr indent="0" lvl="3" algn="ctr">
              <a:spcBef>
                <a:spcPts val="0"/>
              </a:spcBef>
              <a:spcAft>
                <a:spcPts val="0"/>
              </a:spcAft>
              <a:buClr>
                <a:schemeClr val="dk1"/>
              </a:buClr>
              <a:buSzPts val="1400"/>
              <a:buFont typeface="Arial"/>
              <a:buNone/>
              <a:defRPr sz="5200">
                <a:solidFill>
                  <a:schemeClr val="dk1"/>
                </a:solidFill>
              </a:defRPr>
            </a:lvl4pPr>
            <a:lvl5pPr indent="0" lvl="4" algn="ctr">
              <a:spcBef>
                <a:spcPts val="0"/>
              </a:spcBef>
              <a:spcAft>
                <a:spcPts val="0"/>
              </a:spcAft>
              <a:buClr>
                <a:schemeClr val="dk1"/>
              </a:buClr>
              <a:buSzPts val="1400"/>
              <a:buFont typeface="Arial"/>
              <a:buNone/>
              <a:defRPr sz="5200">
                <a:solidFill>
                  <a:schemeClr val="dk1"/>
                </a:solidFill>
              </a:defRPr>
            </a:lvl5pPr>
            <a:lvl6pPr indent="0" lvl="5" algn="ctr">
              <a:spcBef>
                <a:spcPts val="0"/>
              </a:spcBef>
              <a:spcAft>
                <a:spcPts val="0"/>
              </a:spcAft>
              <a:buClr>
                <a:schemeClr val="dk1"/>
              </a:buClr>
              <a:buSzPts val="1400"/>
              <a:buFont typeface="Arial"/>
              <a:buNone/>
              <a:defRPr sz="5200">
                <a:solidFill>
                  <a:schemeClr val="dk1"/>
                </a:solidFill>
              </a:defRPr>
            </a:lvl6pPr>
            <a:lvl7pPr indent="0" lvl="6" algn="ctr">
              <a:spcBef>
                <a:spcPts val="0"/>
              </a:spcBef>
              <a:spcAft>
                <a:spcPts val="0"/>
              </a:spcAft>
              <a:buClr>
                <a:schemeClr val="dk1"/>
              </a:buClr>
              <a:buSzPts val="1400"/>
              <a:buFont typeface="Arial"/>
              <a:buNone/>
              <a:defRPr sz="5200">
                <a:solidFill>
                  <a:schemeClr val="dk1"/>
                </a:solidFill>
              </a:defRPr>
            </a:lvl7pPr>
            <a:lvl8pPr indent="0" lvl="7" algn="ctr">
              <a:spcBef>
                <a:spcPts val="0"/>
              </a:spcBef>
              <a:spcAft>
                <a:spcPts val="0"/>
              </a:spcAft>
              <a:buClr>
                <a:schemeClr val="dk1"/>
              </a:buClr>
              <a:buSzPts val="1400"/>
              <a:buFont typeface="Arial"/>
              <a:buNone/>
              <a:defRPr sz="5200">
                <a:solidFill>
                  <a:schemeClr val="dk1"/>
                </a:solidFill>
              </a:defRPr>
            </a:lvl8pPr>
            <a:lvl9pPr indent="0" lvl="8" algn="ctr">
              <a:spcBef>
                <a:spcPts val="0"/>
              </a:spcBef>
              <a:spcAft>
                <a:spcPts val="0"/>
              </a:spcAft>
              <a:buClr>
                <a:schemeClr val="dk1"/>
              </a:buClr>
              <a:buSzPts val="1400"/>
              <a:buFont typeface="Arial"/>
              <a:buNone/>
              <a:defRPr sz="5200">
                <a:solidFill>
                  <a:schemeClr val="dk1"/>
                </a:solidFill>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2"/>
              </a:buClr>
              <a:buSzPts val="1800"/>
              <a:buFont typeface="Arial"/>
              <a:buNone/>
              <a:defRPr b="0" i="0" sz="28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9pPr>
          </a:lstStyle>
          <a:p/>
        </p:txBody>
      </p:sp>
      <p:sp>
        <p:nvSpPr>
          <p:cNvPr id="12" name="Google Shape;12;p2"/>
          <p:cNvSpPr txBox="1"/>
          <p:nvPr>
            <p:ph idx="12" type="sldNum"/>
          </p:nvPr>
        </p:nvSpPr>
        <p:spPr>
          <a:xfrm>
            <a:off x="8332473" y="4663225"/>
            <a:ext cx="6888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 number">
    <p:spTree>
      <p:nvGrpSpPr>
        <p:cNvPr id="44" name="Shape 44"/>
        <p:cNvGrpSpPr/>
        <p:nvPr/>
      </p:nvGrpSpPr>
      <p:grpSpPr>
        <a:xfrm>
          <a:off x="0" y="0"/>
          <a:ext cx="0" cy="0"/>
          <a:chOff x="0" y="0"/>
          <a:chExt cx="0" cy="0"/>
        </a:xfrm>
      </p:grpSpPr>
      <p:sp>
        <p:nvSpPr>
          <p:cNvPr id="45" name="Google Shape;45;p11"/>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120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sz="12000">
                <a:solidFill>
                  <a:schemeClr val="dk1"/>
                </a:solidFill>
              </a:defRPr>
            </a:lvl2pPr>
            <a:lvl3pPr indent="0" lvl="2" algn="ctr">
              <a:spcBef>
                <a:spcPts val="0"/>
              </a:spcBef>
              <a:spcAft>
                <a:spcPts val="0"/>
              </a:spcAft>
              <a:buClr>
                <a:schemeClr val="dk1"/>
              </a:buClr>
              <a:buSzPts val="1400"/>
              <a:buFont typeface="Arial"/>
              <a:buNone/>
              <a:defRPr sz="12000">
                <a:solidFill>
                  <a:schemeClr val="dk1"/>
                </a:solidFill>
              </a:defRPr>
            </a:lvl3pPr>
            <a:lvl4pPr indent="0" lvl="3" algn="ctr">
              <a:spcBef>
                <a:spcPts val="0"/>
              </a:spcBef>
              <a:spcAft>
                <a:spcPts val="0"/>
              </a:spcAft>
              <a:buClr>
                <a:schemeClr val="dk1"/>
              </a:buClr>
              <a:buSzPts val="1400"/>
              <a:buFont typeface="Arial"/>
              <a:buNone/>
              <a:defRPr sz="12000">
                <a:solidFill>
                  <a:schemeClr val="dk1"/>
                </a:solidFill>
              </a:defRPr>
            </a:lvl4pPr>
            <a:lvl5pPr indent="0" lvl="4" algn="ctr">
              <a:spcBef>
                <a:spcPts val="0"/>
              </a:spcBef>
              <a:spcAft>
                <a:spcPts val="0"/>
              </a:spcAft>
              <a:buClr>
                <a:schemeClr val="dk1"/>
              </a:buClr>
              <a:buSzPts val="1400"/>
              <a:buFont typeface="Arial"/>
              <a:buNone/>
              <a:defRPr sz="12000">
                <a:solidFill>
                  <a:schemeClr val="dk1"/>
                </a:solidFill>
              </a:defRPr>
            </a:lvl5pPr>
            <a:lvl6pPr indent="0" lvl="5" algn="ctr">
              <a:spcBef>
                <a:spcPts val="0"/>
              </a:spcBef>
              <a:spcAft>
                <a:spcPts val="0"/>
              </a:spcAft>
              <a:buClr>
                <a:schemeClr val="dk1"/>
              </a:buClr>
              <a:buSzPts val="1400"/>
              <a:buFont typeface="Arial"/>
              <a:buNone/>
              <a:defRPr sz="12000">
                <a:solidFill>
                  <a:schemeClr val="dk1"/>
                </a:solidFill>
              </a:defRPr>
            </a:lvl6pPr>
            <a:lvl7pPr indent="0" lvl="6" algn="ctr">
              <a:spcBef>
                <a:spcPts val="0"/>
              </a:spcBef>
              <a:spcAft>
                <a:spcPts val="0"/>
              </a:spcAft>
              <a:buClr>
                <a:schemeClr val="dk1"/>
              </a:buClr>
              <a:buSzPts val="1400"/>
              <a:buFont typeface="Arial"/>
              <a:buNone/>
              <a:defRPr sz="12000">
                <a:solidFill>
                  <a:schemeClr val="dk1"/>
                </a:solidFill>
              </a:defRPr>
            </a:lvl7pPr>
            <a:lvl8pPr indent="0" lvl="7" algn="ctr">
              <a:spcBef>
                <a:spcPts val="0"/>
              </a:spcBef>
              <a:spcAft>
                <a:spcPts val="0"/>
              </a:spcAft>
              <a:buClr>
                <a:schemeClr val="dk1"/>
              </a:buClr>
              <a:buSzPts val="1400"/>
              <a:buFont typeface="Arial"/>
              <a:buNone/>
              <a:defRPr sz="12000">
                <a:solidFill>
                  <a:schemeClr val="dk1"/>
                </a:solidFill>
              </a:defRPr>
            </a:lvl8pPr>
            <a:lvl9pPr indent="0" lvl="8" algn="ctr">
              <a:spcBef>
                <a:spcPts val="0"/>
              </a:spcBef>
              <a:spcAft>
                <a:spcPts val="0"/>
              </a:spcAft>
              <a:buClr>
                <a:schemeClr val="dk1"/>
              </a:buClr>
              <a:buSzPts val="1400"/>
              <a:buFont typeface="Arial"/>
              <a:buNone/>
              <a:defRPr sz="12000">
                <a:solidFill>
                  <a:schemeClr val="dk1"/>
                </a:solidFill>
              </a:defRPr>
            </a:lvl9pPr>
          </a:lstStyle>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Google Shape;47;p1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sz="3600">
                <a:solidFill>
                  <a:schemeClr val="dk1"/>
                </a:solidFill>
              </a:defRPr>
            </a:lvl2pPr>
            <a:lvl3pPr indent="0" lvl="2" algn="ctr">
              <a:spcBef>
                <a:spcPts val="0"/>
              </a:spcBef>
              <a:spcAft>
                <a:spcPts val="0"/>
              </a:spcAft>
              <a:buClr>
                <a:schemeClr val="dk1"/>
              </a:buClr>
              <a:buSzPts val="1400"/>
              <a:buFont typeface="Arial"/>
              <a:buNone/>
              <a:defRPr sz="3600">
                <a:solidFill>
                  <a:schemeClr val="dk1"/>
                </a:solidFill>
              </a:defRPr>
            </a:lvl3pPr>
            <a:lvl4pPr indent="0" lvl="3" algn="ctr">
              <a:spcBef>
                <a:spcPts val="0"/>
              </a:spcBef>
              <a:spcAft>
                <a:spcPts val="0"/>
              </a:spcAft>
              <a:buClr>
                <a:schemeClr val="dk1"/>
              </a:buClr>
              <a:buSzPts val="1400"/>
              <a:buFont typeface="Arial"/>
              <a:buNone/>
              <a:defRPr sz="3600">
                <a:solidFill>
                  <a:schemeClr val="dk1"/>
                </a:solidFill>
              </a:defRPr>
            </a:lvl4pPr>
            <a:lvl5pPr indent="0" lvl="4" algn="ctr">
              <a:spcBef>
                <a:spcPts val="0"/>
              </a:spcBef>
              <a:spcAft>
                <a:spcPts val="0"/>
              </a:spcAft>
              <a:buClr>
                <a:schemeClr val="dk1"/>
              </a:buClr>
              <a:buSzPts val="1400"/>
              <a:buFont typeface="Arial"/>
              <a:buNone/>
              <a:defRPr sz="3600">
                <a:solidFill>
                  <a:schemeClr val="dk1"/>
                </a:solidFill>
              </a:defRPr>
            </a:lvl5pPr>
            <a:lvl6pPr indent="0" lvl="5" algn="ctr">
              <a:spcBef>
                <a:spcPts val="0"/>
              </a:spcBef>
              <a:spcAft>
                <a:spcPts val="0"/>
              </a:spcAft>
              <a:buClr>
                <a:schemeClr val="dk1"/>
              </a:buClr>
              <a:buSzPts val="1400"/>
              <a:buFont typeface="Arial"/>
              <a:buNone/>
              <a:defRPr sz="3600">
                <a:solidFill>
                  <a:schemeClr val="dk1"/>
                </a:solidFill>
              </a:defRPr>
            </a:lvl6pPr>
            <a:lvl7pPr indent="0" lvl="6" algn="ctr">
              <a:spcBef>
                <a:spcPts val="0"/>
              </a:spcBef>
              <a:spcAft>
                <a:spcPts val="0"/>
              </a:spcAft>
              <a:buClr>
                <a:schemeClr val="dk1"/>
              </a:buClr>
              <a:buSzPts val="1400"/>
              <a:buFont typeface="Arial"/>
              <a:buNone/>
              <a:defRPr sz="3600">
                <a:solidFill>
                  <a:schemeClr val="dk1"/>
                </a:solidFill>
              </a:defRPr>
            </a:lvl7pPr>
            <a:lvl8pPr indent="0" lvl="7" algn="ctr">
              <a:spcBef>
                <a:spcPts val="0"/>
              </a:spcBef>
              <a:spcAft>
                <a:spcPts val="0"/>
              </a:spcAft>
              <a:buClr>
                <a:schemeClr val="dk1"/>
              </a:buClr>
              <a:buSzPts val="1400"/>
              <a:buFont typeface="Arial"/>
              <a:buNone/>
              <a:defRPr sz="3600">
                <a:solidFill>
                  <a:schemeClr val="dk1"/>
                </a:solidFill>
              </a:defRPr>
            </a:lvl8pPr>
            <a:lvl9pPr indent="0" lvl="8" algn="ctr">
              <a:spcBef>
                <a:spcPts val="0"/>
              </a:spcBef>
              <a:spcAft>
                <a:spcPts val="0"/>
              </a:spcAft>
              <a:buClr>
                <a:schemeClr val="dk1"/>
              </a:buClr>
              <a:buSzPts val="1400"/>
              <a:buFont typeface="Arial"/>
              <a:buNone/>
              <a:defRPr sz="3600">
                <a:solidFill>
                  <a:schemeClr val="dk1"/>
                </a:solidFill>
              </a:defRPr>
            </a:lvl9pPr>
          </a:lstStyle>
          <a:p/>
        </p:txBody>
      </p:sp>
      <p:sp>
        <p:nvSpPr>
          <p:cNvPr id="15" name="Google Shape;15;p3"/>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sz="2800">
                <a:solidFill>
                  <a:schemeClr val="dk1"/>
                </a:solidFill>
              </a:defRPr>
            </a:lvl2pPr>
            <a:lvl3pPr indent="0" lvl="2">
              <a:spcBef>
                <a:spcPts val="0"/>
              </a:spcBef>
              <a:spcAft>
                <a:spcPts val="0"/>
              </a:spcAft>
              <a:buClr>
                <a:schemeClr val="dk1"/>
              </a:buClr>
              <a:buSzPts val="1400"/>
              <a:buFont typeface="Arial"/>
              <a:buNone/>
              <a:defRPr sz="2800">
                <a:solidFill>
                  <a:schemeClr val="dk1"/>
                </a:solidFill>
              </a:defRPr>
            </a:lvl3pPr>
            <a:lvl4pPr indent="0" lvl="3">
              <a:spcBef>
                <a:spcPts val="0"/>
              </a:spcBef>
              <a:spcAft>
                <a:spcPts val="0"/>
              </a:spcAft>
              <a:buClr>
                <a:schemeClr val="dk1"/>
              </a:buClr>
              <a:buSzPts val="1400"/>
              <a:buFont typeface="Arial"/>
              <a:buNone/>
              <a:defRPr sz="2800">
                <a:solidFill>
                  <a:schemeClr val="dk1"/>
                </a:solidFill>
              </a:defRPr>
            </a:lvl4pPr>
            <a:lvl5pPr indent="0" lvl="4">
              <a:spcBef>
                <a:spcPts val="0"/>
              </a:spcBef>
              <a:spcAft>
                <a:spcPts val="0"/>
              </a:spcAft>
              <a:buClr>
                <a:schemeClr val="dk1"/>
              </a:buClr>
              <a:buSzPts val="1400"/>
              <a:buFont typeface="Arial"/>
              <a:buNone/>
              <a:defRPr sz="2800">
                <a:solidFill>
                  <a:schemeClr val="dk1"/>
                </a:solidFill>
              </a:defRPr>
            </a:lvl5pPr>
            <a:lvl6pPr indent="0" lvl="5">
              <a:spcBef>
                <a:spcPts val="0"/>
              </a:spcBef>
              <a:spcAft>
                <a:spcPts val="0"/>
              </a:spcAft>
              <a:buClr>
                <a:schemeClr val="dk1"/>
              </a:buClr>
              <a:buSzPts val="1400"/>
              <a:buFont typeface="Arial"/>
              <a:buNone/>
              <a:defRPr sz="2800">
                <a:solidFill>
                  <a:schemeClr val="dk1"/>
                </a:solidFill>
              </a:defRPr>
            </a:lvl6pPr>
            <a:lvl7pPr indent="0" lvl="6">
              <a:spcBef>
                <a:spcPts val="0"/>
              </a:spcBef>
              <a:spcAft>
                <a:spcPts val="0"/>
              </a:spcAft>
              <a:buClr>
                <a:schemeClr val="dk1"/>
              </a:buClr>
              <a:buSzPts val="1400"/>
              <a:buFont typeface="Arial"/>
              <a:buNone/>
              <a:defRPr sz="2800">
                <a:solidFill>
                  <a:schemeClr val="dk1"/>
                </a:solidFill>
              </a:defRPr>
            </a:lvl7pPr>
            <a:lvl8pPr indent="0" lvl="7">
              <a:spcBef>
                <a:spcPts val="0"/>
              </a:spcBef>
              <a:spcAft>
                <a:spcPts val="0"/>
              </a:spcAft>
              <a:buClr>
                <a:schemeClr val="dk1"/>
              </a:buClr>
              <a:buSzPts val="1400"/>
              <a:buFont typeface="Arial"/>
              <a:buNone/>
              <a:defRPr sz="2800">
                <a:solidFill>
                  <a:schemeClr val="dk1"/>
                </a:solidFill>
              </a:defRPr>
            </a:lvl8pPr>
            <a:lvl9pPr indent="0" lvl="8">
              <a:spcBef>
                <a:spcPts val="0"/>
              </a:spcBef>
              <a:spcAft>
                <a:spcPts val="0"/>
              </a:spcAft>
              <a:buClr>
                <a:schemeClr val="dk1"/>
              </a:buClr>
              <a:buSzPts val="1400"/>
              <a:buFont typeface="Arial"/>
              <a:buNone/>
              <a:defRPr sz="2800">
                <a:solidFill>
                  <a:schemeClr val="dk1"/>
                </a:solidFill>
              </a:defRPr>
            </a:lvl9pPr>
          </a:lstStyle>
          <a:p/>
        </p:txBody>
      </p:sp>
      <p:sp>
        <p:nvSpPr>
          <p:cNvPr id="18" name="Google Shape;18;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9" name="Google Shape;19;p4"/>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sz="2800">
                <a:solidFill>
                  <a:schemeClr val="dk1"/>
                </a:solidFill>
              </a:defRPr>
            </a:lvl2pPr>
            <a:lvl3pPr indent="0" lvl="2">
              <a:spcBef>
                <a:spcPts val="0"/>
              </a:spcBef>
              <a:spcAft>
                <a:spcPts val="0"/>
              </a:spcAft>
              <a:buClr>
                <a:schemeClr val="dk1"/>
              </a:buClr>
              <a:buSzPts val="1400"/>
              <a:buFont typeface="Arial"/>
              <a:buNone/>
              <a:defRPr sz="2800">
                <a:solidFill>
                  <a:schemeClr val="dk1"/>
                </a:solidFill>
              </a:defRPr>
            </a:lvl3pPr>
            <a:lvl4pPr indent="0" lvl="3">
              <a:spcBef>
                <a:spcPts val="0"/>
              </a:spcBef>
              <a:spcAft>
                <a:spcPts val="0"/>
              </a:spcAft>
              <a:buClr>
                <a:schemeClr val="dk1"/>
              </a:buClr>
              <a:buSzPts val="1400"/>
              <a:buFont typeface="Arial"/>
              <a:buNone/>
              <a:defRPr sz="2800">
                <a:solidFill>
                  <a:schemeClr val="dk1"/>
                </a:solidFill>
              </a:defRPr>
            </a:lvl4pPr>
            <a:lvl5pPr indent="0" lvl="4">
              <a:spcBef>
                <a:spcPts val="0"/>
              </a:spcBef>
              <a:spcAft>
                <a:spcPts val="0"/>
              </a:spcAft>
              <a:buClr>
                <a:schemeClr val="dk1"/>
              </a:buClr>
              <a:buSzPts val="1400"/>
              <a:buFont typeface="Arial"/>
              <a:buNone/>
              <a:defRPr sz="2800">
                <a:solidFill>
                  <a:schemeClr val="dk1"/>
                </a:solidFill>
              </a:defRPr>
            </a:lvl5pPr>
            <a:lvl6pPr indent="0" lvl="5">
              <a:spcBef>
                <a:spcPts val="0"/>
              </a:spcBef>
              <a:spcAft>
                <a:spcPts val="0"/>
              </a:spcAft>
              <a:buClr>
                <a:schemeClr val="dk1"/>
              </a:buClr>
              <a:buSzPts val="1400"/>
              <a:buFont typeface="Arial"/>
              <a:buNone/>
              <a:defRPr sz="2800">
                <a:solidFill>
                  <a:schemeClr val="dk1"/>
                </a:solidFill>
              </a:defRPr>
            </a:lvl6pPr>
            <a:lvl7pPr indent="0" lvl="6">
              <a:spcBef>
                <a:spcPts val="0"/>
              </a:spcBef>
              <a:spcAft>
                <a:spcPts val="0"/>
              </a:spcAft>
              <a:buClr>
                <a:schemeClr val="dk1"/>
              </a:buClr>
              <a:buSzPts val="1400"/>
              <a:buFont typeface="Arial"/>
              <a:buNone/>
              <a:defRPr sz="2800">
                <a:solidFill>
                  <a:schemeClr val="dk1"/>
                </a:solidFill>
              </a:defRPr>
            </a:lvl7pPr>
            <a:lvl8pPr indent="0" lvl="7">
              <a:spcBef>
                <a:spcPts val="0"/>
              </a:spcBef>
              <a:spcAft>
                <a:spcPts val="0"/>
              </a:spcAft>
              <a:buClr>
                <a:schemeClr val="dk1"/>
              </a:buClr>
              <a:buSzPts val="1400"/>
              <a:buFont typeface="Arial"/>
              <a:buNone/>
              <a:defRPr sz="2800">
                <a:solidFill>
                  <a:schemeClr val="dk1"/>
                </a:solidFill>
              </a:defRPr>
            </a:lvl8pPr>
            <a:lvl9pPr indent="0" lvl="8">
              <a:spcBef>
                <a:spcPts val="0"/>
              </a:spcBef>
              <a:spcAft>
                <a:spcPts val="0"/>
              </a:spcAft>
              <a:buClr>
                <a:schemeClr val="dk1"/>
              </a:buClr>
              <a:buSzPts val="1400"/>
              <a:buFont typeface="Arial"/>
              <a:buNone/>
              <a:defRPr sz="2800">
                <a:solidFill>
                  <a:schemeClr val="dk1"/>
                </a:solidFill>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4" name="Google Shape;24;p5"/>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sz="2800">
                <a:solidFill>
                  <a:schemeClr val="dk1"/>
                </a:solidFill>
              </a:defRPr>
            </a:lvl2pPr>
            <a:lvl3pPr indent="0" lvl="2">
              <a:spcBef>
                <a:spcPts val="0"/>
              </a:spcBef>
              <a:spcAft>
                <a:spcPts val="0"/>
              </a:spcAft>
              <a:buClr>
                <a:schemeClr val="dk1"/>
              </a:buClr>
              <a:buSzPts val="1400"/>
              <a:buFont typeface="Arial"/>
              <a:buNone/>
              <a:defRPr sz="2800">
                <a:solidFill>
                  <a:schemeClr val="dk1"/>
                </a:solidFill>
              </a:defRPr>
            </a:lvl3pPr>
            <a:lvl4pPr indent="0" lvl="3">
              <a:spcBef>
                <a:spcPts val="0"/>
              </a:spcBef>
              <a:spcAft>
                <a:spcPts val="0"/>
              </a:spcAft>
              <a:buClr>
                <a:schemeClr val="dk1"/>
              </a:buClr>
              <a:buSzPts val="1400"/>
              <a:buFont typeface="Arial"/>
              <a:buNone/>
              <a:defRPr sz="2800">
                <a:solidFill>
                  <a:schemeClr val="dk1"/>
                </a:solidFill>
              </a:defRPr>
            </a:lvl4pPr>
            <a:lvl5pPr indent="0" lvl="4">
              <a:spcBef>
                <a:spcPts val="0"/>
              </a:spcBef>
              <a:spcAft>
                <a:spcPts val="0"/>
              </a:spcAft>
              <a:buClr>
                <a:schemeClr val="dk1"/>
              </a:buClr>
              <a:buSzPts val="1400"/>
              <a:buFont typeface="Arial"/>
              <a:buNone/>
              <a:defRPr sz="2800">
                <a:solidFill>
                  <a:schemeClr val="dk1"/>
                </a:solidFill>
              </a:defRPr>
            </a:lvl5pPr>
            <a:lvl6pPr indent="0" lvl="5">
              <a:spcBef>
                <a:spcPts val="0"/>
              </a:spcBef>
              <a:spcAft>
                <a:spcPts val="0"/>
              </a:spcAft>
              <a:buClr>
                <a:schemeClr val="dk1"/>
              </a:buClr>
              <a:buSzPts val="1400"/>
              <a:buFont typeface="Arial"/>
              <a:buNone/>
              <a:defRPr sz="2800">
                <a:solidFill>
                  <a:schemeClr val="dk1"/>
                </a:solidFill>
              </a:defRPr>
            </a:lvl6pPr>
            <a:lvl7pPr indent="0" lvl="6">
              <a:spcBef>
                <a:spcPts val="0"/>
              </a:spcBef>
              <a:spcAft>
                <a:spcPts val="0"/>
              </a:spcAft>
              <a:buClr>
                <a:schemeClr val="dk1"/>
              </a:buClr>
              <a:buSzPts val="1400"/>
              <a:buFont typeface="Arial"/>
              <a:buNone/>
              <a:defRPr sz="2800">
                <a:solidFill>
                  <a:schemeClr val="dk1"/>
                </a:solidFill>
              </a:defRPr>
            </a:lvl7pPr>
            <a:lvl8pPr indent="0" lvl="7">
              <a:spcBef>
                <a:spcPts val="0"/>
              </a:spcBef>
              <a:spcAft>
                <a:spcPts val="0"/>
              </a:spcAft>
              <a:buClr>
                <a:schemeClr val="dk1"/>
              </a:buClr>
              <a:buSzPts val="1400"/>
              <a:buFont typeface="Arial"/>
              <a:buNone/>
              <a:defRPr sz="2800">
                <a:solidFill>
                  <a:schemeClr val="dk1"/>
                </a:solidFill>
              </a:defRPr>
            </a:lvl8pPr>
            <a:lvl9pPr indent="0" lvl="8">
              <a:spcBef>
                <a:spcPts val="0"/>
              </a:spcBef>
              <a:spcAft>
                <a:spcPts val="0"/>
              </a:spcAft>
              <a:buClr>
                <a:schemeClr val="dk1"/>
              </a:buClr>
              <a:buSzPts val="1400"/>
              <a:buFont typeface="Arial"/>
              <a:buNone/>
              <a:defRPr sz="2800">
                <a:solidFill>
                  <a:schemeClr val="dk1"/>
                </a:solidFill>
              </a:defRPr>
            </a:lvl9pPr>
          </a:lstStyle>
          <a:p/>
        </p:txBody>
      </p:sp>
      <p:sp>
        <p:nvSpPr>
          <p:cNvPr id="27" name="Google Shape;27;p6"/>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 column 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sz="2400">
                <a:solidFill>
                  <a:schemeClr val="dk1"/>
                </a:solidFill>
              </a:defRPr>
            </a:lvl2pPr>
            <a:lvl3pPr indent="0" lvl="2">
              <a:spcBef>
                <a:spcPts val="0"/>
              </a:spcBef>
              <a:spcAft>
                <a:spcPts val="0"/>
              </a:spcAft>
              <a:buClr>
                <a:schemeClr val="dk1"/>
              </a:buClr>
              <a:buSzPts val="1400"/>
              <a:buFont typeface="Arial"/>
              <a:buNone/>
              <a:defRPr sz="2400">
                <a:solidFill>
                  <a:schemeClr val="dk1"/>
                </a:solidFill>
              </a:defRPr>
            </a:lvl3pPr>
            <a:lvl4pPr indent="0" lvl="3">
              <a:spcBef>
                <a:spcPts val="0"/>
              </a:spcBef>
              <a:spcAft>
                <a:spcPts val="0"/>
              </a:spcAft>
              <a:buClr>
                <a:schemeClr val="dk1"/>
              </a:buClr>
              <a:buSzPts val="1400"/>
              <a:buFont typeface="Arial"/>
              <a:buNone/>
              <a:defRPr sz="2400">
                <a:solidFill>
                  <a:schemeClr val="dk1"/>
                </a:solidFill>
              </a:defRPr>
            </a:lvl4pPr>
            <a:lvl5pPr indent="0" lvl="4">
              <a:spcBef>
                <a:spcPts val="0"/>
              </a:spcBef>
              <a:spcAft>
                <a:spcPts val="0"/>
              </a:spcAft>
              <a:buClr>
                <a:schemeClr val="dk1"/>
              </a:buClr>
              <a:buSzPts val="1400"/>
              <a:buFont typeface="Arial"/>
              <a:buNone/>
              <a:defRPr sz="2400">
                <a:solidFill>
                  <a:schemeClr val="dk1"/>
                </a:solidFill>
              </a:defRPr>
            </a:lvl5pPr>
            <a:lvl6pPr indent="0" lvl="5">
              <a:spcBef>
                <a:spcPts val="0"/>
              </a:spcBef>
              <a:spcAft>
                <a:spcPts val="0"/>
              </a:spcAft>
              <a:buClr>
                <a:schemeClr val="dk1"/>
              </a:buClr>
              <a:buSzPts val="1400"/>
              <a:buFont typeface="Arial"/>
              <a:buNone/>
              <a:defRPr sz="2400">
                <a:solidFill>
                  <a:schemeClr val="dk1"/>
                </a:solidFill>
              </a:defRPr>
            </a:lvl6pPr>
            <a:lvl7pPr indent="0" lvl="6">
              <a:spcBef>
                <a:spcPts val="0"/>
              </a:spcBef>
              <a:spcAft>
                <a:spcPts val="0"/>
              </a:spcAft>
              <a:buClr>
                <a:schemeClr val="dk1"/>
              </a:buClr>
              <a:buSzPts val="1400"/>
              <a:buFont typeface="Arial"/>
              <a:buNone/>
              <a:defRPr sz="2400">
                <a:solidFill>
                  <a:schemeClr val="dk1"/>
                </a:solidFill>
              </a:defRPr>
            </a:lvl7pPr>
            <a:lvl8pPr indent="0" lvl="7">
              <a:spcBef>
                <a:spcPts val="0"/>
              </a:spcBef>
              <a:spcAft>
                <a:spcPts val="0"/>
              </a:spcAft>
              <a:buClr>
                <a:schemeClr val="dk1"/>
              </a:buClr>
              <a:buSzPts val="1400"/>
              <a:buFont typeface="Arial"/>
              <a:buNone/>
              <a:defRPr sz="2400">
                <a:solidFill>
                  <a:schemeClr val="dk1"/>
                </a:solidFill>
              </a:defRPr>
            </a:lvl8pPr>
            <a:lvl9pPr indent="0" lvl="8">
              <a:spcBef>
                <a:spcPts val="0"/>
              </a:spcBef>
              <a:spcAft>
                <a:spcPts val="0"/>
              </a:spcAft>
              <a:buClr>
                <a:schemeClr val="dk1"/>
              </a:buClr>
              <a:buSzPts val="1400"/>
              <a:buFont typeface="Arial"/>
              <a:buNone/>
              <a:defRPr sz="2400">
                <a:solidFill>
                  <a:schemeClr val="dk1"/>
                </a:solidFill>
              </a:defRPr>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Google Shape;31;p7"/>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4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sz="4800">
                <a:solidFill>
                  <a:schemeClr val="dk1"/>
                </a:solidFill>
              </a:defRPr>
            </a:lvl2pPr>
            <a:lvl3pPr indent="0" lvl="2">
              <a:spcBef>
                <a:spcPts val="0"/>
              </a:spcBef>
              <a:spcAft>
                <a:spcPts val="0"/>
              </a:spcAft>
              <a:buClr>
                <a:schemeClr val="dk1"/>
              </a:buClr>
              <a:buSzPts val="1400"/>
              <a:buFont typeface="Arial"/>
              <a:buNone/>
              <a:defRPr sz="4800">
                <a:solidFill>
                  <a:schemeClr val="dk1"/>
                </a:solidFill>
              </a:defRPr>
            </a:lvl3pPr>
            <a:lvl4pPr indent="0" lvl="3">
              <a:spcBef>
                <a:spcPts val="0"/>
              </a:spcBef>
              <a:spcAft>
                <a:spcPts val="0"/>
              </a:spcAft>
              <a:buClr>
                <a:schemeClr val="dk1"/>
              </a:buClr>
              <a:buSzPts val="1400"/>
              <a:buFont typeface="Arial"/>
              <a:buNone/>
              <a:defRPr sz="4800">
                <a:solidFill>
                  <a:schemeClr val="dk1"/>
                </a:solidFill>
              </a:defRPr>
            </a:lvl4pPr>
            <a:lvl5pPr indent="0" lvl="4">
              <a:spcBef>
                <a:spcPts val="0"/>
              </a:spcBef>
              <a:spcAft>
                <a:spcPts val="0"/>
              </a:spcAft>
              <a:buClr>
                <a:schemeClr val="dk1"/>
              </a:buClr>
              <a:buSzPts val="1400"/>
              <a:buFont typeface="Arial"/>
              <a:buNone/>
              <a:defRPr sz="4800">
                <a:solidFill>
                  <a:schemeClr val="dk1"/>
                </a:solidFill>
              </a:defRPr>
            </a:lvl5pPr>
            <a:lvl6pPr indent="0" lvl="5">
              <a:spcBef>
                <a:spcPts val="0"/>
              </a:spcBef>
              <a:spcAft>
                <a:spcPts val="0"/>
              </a:spcAft>
              <a:buClr>
                <a:schemeClr val="dk1"/>
              </a:buClr>
              <a:buSzPts val="1400"/>
              <a:buFont typeface="Arial"/>
              <a:buNone/>
              <a:defRPr sz="4800">
                <a:solidFill>
                  <a:schemeClr val="dk1"/>
                </a:solidFill>
              </a:defRPr>
            </a:lvl6pPr>
            <a:lvl7pPr indent="0" lvl="6">
              <a:spcBef>
                <a:spcPts val="0"/>
              </a:spcBef>
              <a:spcAft>
                <a:spcPts val="0"/>
              </a:spcAft>
              <a:buClr>
                <a:schemeClr val="dk1"/>
              </a:buClr>
              <a:buSzPts val="1400"/>
              <a:buFont typeface="Arial"/>
              <a:buNone/>
              <a:defRPr sz="4800">
                <a:solidFill>
                  <a:schemeClr val="dk1"/>
                </a:solidFill>
              </a:defRPr>
            </a:lvl7pPr>
            <a:lvl8pPr indent="0" lvl="7">
              <a:spcBef>
                <a:spcPts val="0"/>
              </a:spcBef>
              <a:spcAft>
                <a:spcPts val="0"/>
              </a:spcAft>
              <a:buClr>
                <a:schemeClr val="dk1"/>
              </a:buClr>
              <a:buSzPts val="1400"/>
              <a:buFont typeface="Arial"/>
              <a:buNone/>
              <a:defRPr sz="4800">
                <a:solidFill>
                  <a:schemeClr val="dk1"/>
                </a:solidFill>
              </a:defRPr>
            </a:lvl8pPr>
            <a:lvl9pPr indent="0" lvl="8">
              <a:spcBef>
                <a:spcPts val="0"/>
              </a:spcBef>
              <a:spcAft>
                <a:spcPts val="0"/>
              </a:spcAft>
              <a:buClr>
                <a:schemeClr val="dk1"/>
              </a:buClr>
              <a:buSzPts val="1400"/>
              <a:buFont typeface="Arial"/>
              <a:buNone/>
              <a:defRPr sz="4800">
                <a:solidFill>
                  <a:schemeClr val="dk1"/>
                </a:solidFill>
              </a:defRPr>
            </a:lvl9pPr>
          </a:lstStyle>
          <a:p/>
        </p:txBody>
      </p:sp>
      <p:sp>
        <p:nvSpPr>
          <p:cNvPr id="34" name="Google Shape;34;p8"/>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 title and 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indent="0" lvl="0" marL="0" marR="0" rtl="0" algn="ctr">
              <a:lnSpc>
                <a:spcPct val="100000"/>
              </a:lnSpc>
              <a:spcBef>
                <a:spcPts val="0"/>
              </a:spcBef>
              <a:spcAft>
                <a:spcPts val="0"/>
              </a:spcAft>
              <a:buClr>
                <a:schemeClr val="dk1"/>
              </a:buClr>
              <a:buSzPts val="1400"/>
              <a:buFont typeface="Arial"/>
              <a:buNone/>
              <a:defRPr b="0" i="0" sz="4200" u="none" cap="none" strike="noStrike">
                <a:solidFill>
                  <a:schemeClr val="dk1"/>
                </a:solidFill>
                <a:latin typeface="Arial"/>
                <a:ea typeface="Arial"/>
                <a:cs typeface="Arial"/>
                <a:sym typeface="Arial"/>
              </a:defRPr>
            </a:lvl1pPr>
            <a:lvl2pPr indent="0" lvl="1" algn="ctr">
              <a:spcBef>
                <a:spcPts val="0"/>
              </a:spcBef>
              <a:spcAft>
                <a:spcPts val="0"/>
              </a:spcAft>
              <a:buClr>
                <a:schemeClr val="dk1"/>
              </a:buClr>
              <a:buSzPts val="1400"/>
              <a:buFont typeface="Arial"/>
              <a:buNone/>
              <a:defRPr sz="4200">
                <a:solidFill>
                  <a:schemeClr val="dk1"/>
                </a:solidFill>
              </a:defRPr>
            </a:lvl2pPr>
            <a:lvl3pPr indent="0" lvl="2" algn="ctr">
              <a:spcBef>
                <a:spcPts val="0"/>
              </a:spcBef>
              <a:spcAft>
                <a:spcPts val="0"/>
              </a:spcAft>
              <a:buClr>
                <a:schemeClr val="dk1"/>
              </a:buClr>
              <a:buSzPts val="1400"/>
              <a:buFont typeface="Arial"/>
              <a:buNone/>
              <a:defRPr sz="4200">
                <a:solidFill>
                  <a:schemeClr val="dk1"/>
                </a:solidFill>
              </a:defRPr>
            </a:lvl3pPr>
            <a:lvl4pPr indent="0" lvl="3" algn="ctr">
              <a:spcBef>
                <a:spcPts val="0"/>
              </a:spcBef>
              <a:spcAft>
                <a:spcPts val="0"/>
              </a:spcAft>
              <a:buClr>
                <a:schemeClr val="dk1"/>
              </a:buClr>
              <a:buSzPts val="1400"/>
              <a:buFont typeface="Arial"/>
              <a:buNone/>
              <a:defRPr sz="4200">
                <a:solidFill>
                  <a:schemeClr val="dk1"/>
                </a:solidFill>
              </a:defRPr>
            </a:lvl4pPr>
            <a:lvl5pPr indent="0" lvl="4" algn="ctr">
              <a:spcBef>
                <a:spcPts val="0"/>
              </a:spcBef>
              <a:spcAft>
                <a:spcPts val="0"/>
              </a:spcAft>
              <a:buClr>
                <a:schemeClr val="dk1"/>
              </a:buClr>
              <a:buSzPts val="1400"/>
              <a:buFont typeface="Arial"/>
              <a:buNone/>
              <a:defRPr sz="4200">
                <a:solidFill>
                  <a:schemeClr val="dk1"/>
                </a:solidFill>
              </a:defRPr>
            </a:lvl5pPr>
            <a:lvl6pPr indent="0" lvl="5" algn="ctr">
              <a:spcBef>
                <a:spcPts val="0"/>
              </a:spcBef>
              <a:spcAft>
                <a:spcPts val="0"/>
              </a:spcAft>
              <a:buClr>
                <a:schemeClr val="dk1"/>
              </a:buClr>
              <a:buSzPts val="1400"/>
              <a:buFont typeface="Arial"/>
              <a:buNone/>
              <a:defRPr sz="4200">
                <a:solidFill>
                  <a:schemeClr val="dk1"/>
                </a:solidFill>
              </a:defRPr>
            </a:lvl6pPr>
            <a:lvl7pPr indent="0" lvl="6" algn="ctr">
              <a:spcBef>
                <a:spcPts val="0"/>
              </a:spcBef>
              <a:spcAft>
                <a:spcPts val="0"/>
              </a:spcAft>
              <a:buClr>
                <a:schemeClr val="dk1"/>
              </a:buClr>
              <a:buSzPts val="1400"/>
              <a:buFont typeface="Arial"/>
              <a:buNone/>
              <a:defRPr sz="4200">
                <a:solidFill>
                  <a:schemeClr val="dk1"/>
                </a:solidFill>
              </a:defRPr>
            </a:lvl7pPr>
            <a:lvl8pPr indent="0" lvl="7" algn="ctr">
              <a:spcBef>
                <a:spcPts val="0"/>
              </a:spcBef>
              <a:spcAft>
                <a:spcPts val="0"/>
              </a:spcAft>
              <a:buClr>
                <a:schemeClr val="dk1"/>
              </a:buClr>
              <a:buSzPts val="1400"/>
              <a:buFont typeface="Arial"/>
              <a:buNone/>
              <a:defRPr sz="4200">
                <a:solidFill>
                  <a:schemeClr val="dk1"/>
                </a:solidFill>
              </a:defRPr>
            </a:lvl8pPr>
            <a:lvl9pPr indent="0" lvl="8" algn="ctr">
              <a:spcBef>
                <a:spcPts val="0"/>
              </a:spcBef>
              <a:spcAft>
                <a:spcPts val="0"/>
              </a:spcAft>
              <a:buClr>
                <a:schemeClr val="dk1"/>
              </a:buClr>
              <a:buSzPts val="1400"/>
              <a:buFont typeface="Arial"/>
              <a:buNone/>
              <a:defRPr sz="4200">
                <a:solidFill>
                  <a:schemeClr val="dk1"/>
                </a:solidFill>
              </a:defRPr>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indent="0" lvl="0" marL="0" marR="0" rtl="0" algn="ctr">
              <a:lnSpc>
                <a:spcPct val="100000"/>
              </a:lnSpc>
              <a:spcBef>
                <a:spcPts val="0"/>
              </a:spcBef>
              <a:spcAft>
                <a:spcPts val="0"/>
              </a:spcAft>
              <a:buClr>
                <a:schemeClr val="dk2"/>
              </a:buClr>
              <a:buSzPts val="1800"/>
              <a:buFont typeface="Arial"/>
              <a:buNone/>
              <a:defRPr b="0" i="0" sz="21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Google Shape;40;p9"/>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Google Shape;43;p10"/>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a:spcBef>
                <a:spcPts val="0"/>
              </a:spcBef>
              <a:spcAft>
                <a:spcPts val="0"/>
              </a:spcAft>
              <a:buClr>
                <a:schemeClr val="dk1"/>
              </a:buClr>
              <a:buSzPts val="1400"/>
              <a:buFont typeface="Arial"/>
              <a:buNone/>
              <a:defRPr sz="2800">
                <a:solidFill>
                  <a:schemeClr val="dk1"/>
                </a:solidFill>
              </a:defRPr>
            </a:lvl2pPr>
            <a:lvl3pPr indent="0" lvl="2">
              <a:spcBef>
                <a:spcPts val="0"/>
              </a:spcBef>
              <a:spcAft>
                <a:spcPts val="0"/>
              </a:spcAft>
              <a:buClr>
                <a:schemeClr val="dk1"/>
              </a:buClr>
              <a:buSzPts val="1400"/>
              <a:buFont typeface="Arial"/>
              <a:buNone/>
              <a:defRPr sz="2800">
                <a:solidFill>
                  <a:schemeClr val="dk1"/>
                </a:solidFill>
              </a:defRPr>
            </a:lvl3pPr>
            <a:lvl4pPr indent="0" lvl="3">
              <a:spcBef>
                <a:spcPts val="0"/>
              </a:spcBef>
              <a:spcAft>
                <a:spcPts val="0"/>
              </a:spcAft>
              <a:buClr>
                <a:schemeClr val="dk1"/>
              </a:buClr>
              <a:buSzPts val="1400"/>
              <a:buFont typeface="Arial"/>
              <a:buNone/>
              <a:defRPr sz="2800">
                <a:solidFill>
                  <a:schemeClr val="dk1"/>
                </a:solidFill>
              </a:defRPr>
            </a:lvl4pPr>
            <a:lvl5pPr indent="0" lvl="4">
              <a:spcBef>
                <a:spcPts val="0"/>
              </a:spcBef>
              <a:spcAft>
                <a:spcPts val="0"/>
              </a:spcAft>
              <a:buClr>
                <a:schemeClr val="dk1"/>
              </a:buClr>
              <a:buSzPts val="1400"/>
              <a:buFont typeface="Arial"/>
              <a:buNone/>
              <a:defRPr sz="2800">
                <a:solidFill>
                  <a:schemeClr val="dk1"/>
                </a:solidFill>
              </a:defRPr>
            </a:lvl5pPr>
            <a:lvl6pPr indent="0" lvl="5">
              <a:spcBef>
                <a:spcPts val="0"/>
              </a:spcBef>
              <a:spcAft>
                <a:spcPts val="0"/>
              </a:spcAft>
              <a:buClr>
                <a:schemeClr val="dk1"/>
              </a:buClr>
              <a:buSzPts val="1400"/>
              <a:buFont typeface="Arial"/>
              <a:buNone/>
              <a:defRPr sz="2800">
                <a:solidFill>
                  <a:schemeClr val="dk1"/>
                </a:solidFill>
              </a:defRPr>
            </a:lvl6pPr>
            <a:lvl7pPr indent="0" lvl="6">
              <a:spcBef>
                <a:spcPts val="0"/>
              </a:spcBef>
              <a:spcAft>
                <a:spcPts val="0"/>
              </a:spcAft>
              <a:buClr>
                <a:schemeClr val="dk1"/>
              </a:buClr>
              <a:buSzPts val="1400"/>
              <a:buFont typeface="Arial"/>
              <a:buNone/>
              <a:defRPr sz="2800">
                <a:solidFill>
                  <a:schemeClr val="dk1"/>
                </a:solidFill>
              </a:defRPr>
            </a:lvl7pPr>
            <a:lvl8pPr indent="0" lvl="7">
              <a:spcBef>
                <a:spcPts val="0"/>
              </a:spcBef>
              <a:spcAft>
                <a:spcPts val="0"/>
              </a:spcAft>
              <a:buClr>
                <a:schemeClr val="dk1"/>
              </a:buClr>
              <a:buSzPts val="1400"/>
              <a:buFont typeface="Arial"/>
              <a:buNone/>
              <a:defRPr sz="2800">
                <a:solidFill>
                  <a:schemeClr val="dk1"/>
                </a:solidFill>
              </a:defRPr>
            </a:lvl8pPr>
            <a:lvl9pPr indent="0" lvl="8">
              <a:spcBef>
                <a:spcPts val="0"/>
              </a:spcBef>
              <a:spcAft>
                <a:spcPts val="0"/>
              </a:spcAft>
              <a:buClr>
                <a:schemeClr val="dk1"/>
              </a:buClr>
              <a:buSzPts val="1400"/>
              <a:buFont typeface="Arial"/>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7" y="466321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chemeClr val="dk2"/>
              </a:buClr>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hyperlink" Target="https://tinyurl.com/pythonds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ata8.org/fa18/" TargetMode="External"/><Relationship Id="rId4" Type="http://schemas.openxmlformats.org/officeDocument/2006/relationships/hyperlink" Target="http://data8.org/sp19/" TargetMode="External"/><Relationship Id="rId5" Type="http://schemas.openxmlformats.org/officeDocument/2006/relationships/hyperlink" Target="http://data8.org/fa18/python-reference.html" TargetMode="External"/><Relationship Id="rId6" Type="http://schemas.openxmlformats.org/officeDocument/2006/relationships/hyperlink" Target="https://developers.google.com/edu/python/" TargetMode="External"/><Relationship Id="rId7" Type="http://schemas.openxmlformats.org/officeDocument/2006/relationships/hyperlink" Target="https://groups.google.com/forum/?fromgroups#!forum/python-gcu-foru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10.jpg"/><Relationship Id="rId5" Type="http://schemas.openxmlformats.org/officeDocument/2006/relationships/image" Target="../media/image5.jpg"/><Relationship Id="rId6" Type="http://schemas.openxmlformats.org/officeDocument/2006/relationships/image" Target="../media/image1.jpg"/><Relationship Id="rId7" Type="http://schemas.openxmlformats.org/officeDocument/2006/relationships/image" Target="../media/image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tinyurl.com/pythondss" TargetMode="External"/><Relationship Id="rId4" Type="http://schemas.openxmlformats.org/officeDocument/2006/relationships/hyperlink" Target="https://tinyurl.com/pythondss" TargetMode="External"/><Relationship Id="rId5" Type="http://schemas.openxmlformats.org/officeDocument/2006/relationships/hyperlink" Target="https://tinyurl.com/pythonds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tinyurl.com/pythonds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tinyurl.com/pythonds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ss.berkeley.edu/" TargetMode="External"/><Relationship Id="rId4" Type="http://schemas.openxmlformats.org/officeDocument/2006/relationships/hyperlink" Target="https://www.facebook.com/dssberkeley/"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www.facebook.com/dssberkeley/"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goo.gl/forms/tx23Ug303lMWTIzE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tinyurl.com/pythonds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5121486" y="2059556"/>
            <a:ext cx="4327200" cy="1699500"/>
          </a:xfrm>
          <a:prstGeom prst="rect">
            <a:avLst/>
          </a:prstGeom>
          <a:noFill/>
          <a:ln>
            <a:noFill/>
          </a:ln>
        </p:spPr>
        <p:txBody>
          <a:bodyPr anchorCtr="0" anchor="t" bIns="17150" lIns="34300" spcFirstLastPara="1" rIns="34300" wrap="square" tIns="17150">
            <a:noAutofit/>
          </a:bodyPr>
          <a:lstStyle/>
          <a:p>
            <a:pPr indent="0" lvl="0" marL="0" rtl="0" algn="l">
              <a:spcBef>
                <a:spcPts val="0"/>
              </a:spcBef>
              <a:spcAft>
                <a:spcPts val="0"/>
              </a:spcAft>
              <a:buSzPts val="1100"/>
              <a:buNone/>
            </a:pPr>
            <a:r>
              <a:rPr b="1" lang="en-US" sz="3100">
                <a:solidFill>
                  <a:schemeClr val="dk1"/>
                </a:solidFill>
              </a:rPr>
              <a:t>Python Libraries</a:t>
            </a:r>
            <a:endParaRPr b="1" sz="3100">
              <a:solidFill>
                <a:schemeClr val="dk1"/>
              </a:solidFill>
            </a:endParaRPr>
          </a:p>
          <a:p>
            <a:pPr indent="0" lvl="0" marL="0" rtl="0" algn="l">
              <a:spcBef>
                <a:spcPts val="0"/>
              </a:spcBef>
              <a:spcAft>
                <a:spcPts val="0"/>
              </a:spcAft>
              <a:buSzPts val="1100"/>
              <a:buNone/>
            </a:pPr>
            <a:r>
              <a:rPr b="1" lang="en-US" sz="3100">
                <a:solidFill>
                  <a:schemeClr val="dk1"/>
                </a:solidFill>
              </a:rPr>
              <a:t>and Visualizations</a:t>
            </a:r>
            <a:endParaRPr b="1" sz="3100">
              <a:solidFill>
                <a:schemeClr val="dk1"/>
              </a:solidFill>
            </a:endParaRPr>
          </a:p>
          <a:p>
            <a:pPr indent="0" lvl="0" marL="0" marR="0" rtl="0" algn="l">
              <a:spcBef>
                <a:spcPts val="0"/>
              </a:spcBef>
              <a:spcAft>
                <a:spcPts val="0"/>
              </a:spcAft>
              <a:buNone/>
            </a:pPr>
            <a:r>
              <a:t/>
            </a:r>
            <a:endParaRPr sz="2400">
              <a:solidFill>
                <a:srgbClr val="434343"/>
              </a:solidFill>
              <a:latin typeface="Montserrat"/>
              <a:ea typeface="Montserrat"/>
              <a:cs typeface="Montserrat"/>
              <a:sym typeface="Montserrat"/>
            </a:endParaRPr>
          </a:p>
        </p:txBody>
      </p:sp>
      <p:pic>
        <p:nvPicPr>
          <p:cNvPr id="55" name="Google Shape;55;p13"/>
          <p:cNvPicPr preferRelativeResize="0"/>
          <p:nvPr/>
        </p:nvPicPr>
        <p:blipFill>
          <a:blip r:embed="rId4">
            <a:alphaModFix/>
          </a:blip>
          <a:stretch>
            <a:fillRect/>
          </a:stretch>
        </p:blipFill>
        <p:spPr>
          <a:xfrm>
            <a:off x="228600" y="228600"/>
            <a:ext cx="4511884" cy="4511884"/>
          </a:xfrm>
          <a:prstGeom prst="rect">
            <a:avLst/>
          </a:prstGeom>
          <a:noFill/>
          <a:ln>
            <a:noFill/>
          </a:ln>
        </p:spPr>
      </p:pic>
      <p:sp>
        <p:nvSpPr>
          <p:cNvPr id="56" name="Google Shape;56;p13"/>
          <p:cNvSpPr/>
          <p:nvPr/>
        </p:nvSpPr>
        <p:spPr>
          <a:xfrm>
            <a:off x="4772125" y="1984500"/>
            <a:ext cx="95400" cy="1228800"/>
          </a:xfrm>
          <a:prstGeom prst="rect">
            <a:avLst/>
          </a:prstGeom>
          <a:solidFill>
            <a:srgbClr val="3A3838"/>
          </a:solidFill>
          <a:ln cap="flat" cmpd="sng" w="9525">
            <a:solidFill>
              <a:srgbClr val="3A38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382350" y="3955775"/>
            <a:ext cx="8379300" cy="96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u="sng">
                <a:solidFill>
                  <a:srgbClr val="0000FF"/>
                </a:solidFill>
                <a:latin typeface="Consolas"/>
                <a:ea typeface="Consolas"/>
                <a:cs typeface="Consolas"/>
                <a:sym typeface="Consolas"/>
                <a:hlinkClick r:id="rId5"/>
              </a:rPr>
              <a:t>https://tinyurl.com/pythondss</a:t>
            </a:r>
            <a:endParaRPr sz="2000">
              <a:solidFill>
                <a:srgbClr val="0000FF"/>
              </a:solidFill>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4" name="Google Shape;134;p22"/>
          <p:cNvSpPr txBox="1"/>
          <p:nvPr>
            <p:ph type="title"/>
          </p:nvPr>
        </p:nvSpPr>
        <p:spPr>
          <a:xfrm>
            <a:off x="160550" y="29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Montserrat"/>
                <a:ea typeface="Montserrat"/>
                <a:cs typeface="Montserrat"/>
                <a:sym typeface="Montserrat"/>
              </a:rPr>
              <a:t>Condensed Python Reference for Demo</a:t>
            </a:r>
            <a:endParaRPr sz="1500">
              <a:latin typeface="Montserrat"/>
              <a:ea typeface="Montserrat"/>
              <a:cs typeface="Montserrat"/>
              <a:sym typeface="Montserrat"/>
            </a:endParaRPr>
          </a:p>
        </p:txBody>
      </p:sp>
      <p:graphicFrame>
        <p:nvGraphicFramePr>
          <p:cNvPr id="135" name="Google Shape;135;p22"/>
          <p:cNvGraphicFramePr/>
          <p:nvPr/>
        </p:nvGraphicFramePr>
        <p:xfrm>
          <a:off x="952500" y="700975"/>
          <a:ext cx="3000000" cy="3000000"/>
        </p:xfrm>
        <a:graphic>
          <a:graphicData uri="http://schemas.openxmlformats.org/drawingml/2006/table">
            <a:tbl>
              <a:tblPr>
                <a:noFill/>
                <a:tableStyleId>{48A00A0C-AAFD-479C-8F40-B08DBEE4A09A}</a:tableStyleId>
              </a:tblPr>
              <a:tblGrid>
                <a:gridCol w="3619500"/>
                <a:gridCol w="3619500"/>
              </a:tblGrid>
              <a:tr h="381000">
                <a:tc>
                  <a:txBody>
                    <a:bodyPr>
                      <a:noAutofit/>
                    </a:bodyPr>
                    <a:lstStyle/>
                    <a:p>
                      <a:pPr indent="0" lvl="0" marL="0" rtl="0" algn="l">
                        <a:spcBef>
                          <a:spcPts val="0"/>
                        </a:spcBef>
                        <a:spcAft>
                          <a:spcPts val="0"/>
                        </a:spcAft>
                        <a:buNone/>
                      </a:pPr>
                      <a:r>
                        <a:rPr lang="en-US" sz="1200">
                          <a:latin typeface="Consolas"/>
                          <a:ea typeface="Consolas"/>
                          <a:cs typeface="Consolas"/>
                          <a:sym typeface="Consolas"/>
                        </a:rPr>
                        <a:t>np.sum(x)</a:t>
                      </a:r>
                      <a:endParaRPr sz="1200">
                        <a:latin typeface="Consolas"/>
                        <a:ea typeface="Consolas"/>
                        <a:cs typeface="Consolas"/>
                        <a:sym typeface="Consolas"/>
                      </a:endParaRPr>
                    </a:p>
                  </a:txBody>
                  <a:tcPr marT="91425" marB="91425" marR="91425" marL="91425"/>
                </a:tc>
                <a:tc>
                  <a:txBody>
                    <a:bodyPr>
                      <a:noAutofit/>
                    </a:bodyPr>
                    <a:lstStyle/>
                    <a:p>
                      <a:pPr indent="0" lvl="0" marL="0" rtl="0" algn="l">
                        <a:spcBef>
                          <a:spcPts val="0"/>
                        </a:spcBef>
                        <a:spcAft>
                          <a:spcPts val="0"/>
                        </a:spcAft>
                        <a:buNone/>
                      </a:pPr>
                      <a:r>
                        <a:rPr lang="en-US" sz="1000">
                          <a:solidFill>
                            <a:srgbClr val="333333"/>
                          </a:solidFill>
                          <a:latin typeface="Montserrat"/>
                          <a:ea typeface="Montserrat"/>
                          <a:cs typeface="Montserrat"/>
                          <a:sym typeface="Montserrat"/>
                        </a:rPr>
                        <a:t>Returns the sum of the values in an array</a:t>
                      </a:r>
                      <a:endParaRPr sz="1000">
                        <a:latin typeface="Montserrat"/>
                        <a:ea typeface="Montserrat"/>
                        <a:cs typeface="Montserrat"/>
                        <a:sym typeface="Montserrat"/>
                      </a:endParaRPr>
                    </a:p>
                  </a:txBody>
                  <a:tcPr marT="91425" marB="91425" marR="91425" marL="91425"/>
                </a:tc>
              </a:tr>
              <a:tr h="381000">
                <a:tc>
                  <a:txBody>
                    <a:bodyPr>
                      <a:noAutofit/>
                    </a:bodyPr>
                    <a:lstStyle/>
                    <a:p>
                      <a:pPr indent="0" lvl="0" marL="0" rtl="0" algn="l">
                        <a:spcBef>
                          <a:spcPts val="0"/>
                        </a:spcBef>
                        <a:spcAft>
                          <a:spcPts val="0"/>
                        </a:spcAft>
                        <a:buNone/>
                      </a:pPr>
                      <a:r>
                        <a:rPr lang="en-US" sz="1200">
                          <a:latin typeface="Consolas"/>
                          <a:ea typeface="Consolas"/>
                          <a:cs typeface="Consolas"/>
                          <a:sym typeface="Consolas"/>
                        </a:rPr>
                        <a:t>np.min(x) and </a:t>
                      </a:r>
                      <a:r>
                        <a:rPr lang="en-US" sz="1200">
                          <a:latin typeface="Consolas"/>
                          <a:ea typeface="Consolas"/>
                          <a:cs typeface="Consolas"/>
                          <a:sym typeface="Consolas"/>
                        </a:rPr>
                        <a:t>np.max(x)</a:t>
                      </a:r>
                      <a:endParaRPr sz="1200">
                        <a:latin typeface="Consolas"/>
                        <a:ea typeface="Consolas"/>
                        <a:cs typeface="Consolas"/>
                        <a:sym typeface="Consolas"/>
                      </a:endParaRPr>
                    </a:p>
                  </a:txBody>
                  <a:tcPr marT="91425" marB="91425" marR="91425" marL="91425"/>
                </a:tc>
                <a:tc>
                  <a:txBody>
                    <a:bodyPr>
                      <a:noAutofit/>
                    </a:bodyPr>
                    <a:lstStyle/>
                    <a:p>
                      <a:pPr indent="0" lvl="0" marL="0" rtl="0" algn="l">
                        <a:spcBef>
                          <a:spcPts val="0"/>
                        </a:spcBef>
                        <a:spcAft>
                          <a:spcPts val="0"/>
                        </a:spcAft>
                        <a:buNone/>
                      </a:pPr>
                      <a:r>
                        <a:rPr lang="en-US" sz="1000">
                          <a:solidFill>
                            <a:srgbClr val="333333"/>
                          </a:solidFill>
                          <a:latin typeface="Montserrat"/>
                          <a:ea typeface="Montserrat"/>
                          <a:cs typeface="Montserrat"/>
                          <a:sym typeface="Montserrat"/>
                        </a:rPr>
                        <a:t>Returns the minimum value of an array and </a:t>
                      </a:r>
                      <a:r>
                        <a:rPr lang="en-US" sz="1000">
                          <a:solidFill>
                            <a:srgbClr val="333333"/>
                          </a:solidFill>
                          <a:latin typeface="Montserrat"/>
                          <a:ea typeface="Montserrat"/>
                          <a:cs typeface="Montserrat"/>
                          <a:sym typeface="Montserrat"/>
                        </a:rPr>
                        <a:t>Returns the maximum value of an array</a:t>
                      </a:r>
                      <a:endParaRPr sz="1000">
                        <a:latin typeface="Montserrat"/>
                        <a:ea typeface="Montserrat"/>
                        <a:cs typeface="Montserrat"/>
                        <a:sym typeface="Montserrat"/>
                      </a:endParaRPr>
                    </a:p>
                  </a:txBody>
                  <a:tcPr marT="91425" marB="91425" marR="91425" marL="91425"/>
                </a:tc>
              </a:tr>
              <a:tr h="381000">
                <a:tc>
                  <a:txBody>
                    <a:bodyPr>
                      <a:noAutofit/>
                    </a:bodyPr>
                    <a:lstStyle/>
                    <a:p>
                      <a:pPr indent="0" lvl="0" marL="0" rtl="0" algn="l">
                        <a:spcBef>
                          <a:spcPts val="0"/>
                        </a:spcBef>
                        <a:spcAft>
                          <a:spcPts val="0"/>
                        </a:spcAft>
                        <a:buNone/>
                      </a:pPr>
                      <a:r>
                        <a:rPr lang="en-US" sz="1200">
                          <a:latin typeface="Consolas"/>
                          <a:ea typeface="Consolas"/>
                          <a:cs typeface="Consolas"/>
                          <a:sym typeface="Consolas"/>
                        </a:rPr>
                        <a:t>np.average(x)</a:t>
                      </a:r>
                      <a:endParaRPr sz="1200">
                        <a:latin typeface="Consolas"/>
                        <a:ea typeface="Consolas"/>
                        <a:cs typeface="Consolas"/>
                        <a:sym typeface="Consolas"/>
                      </a:endParaRPr>
                    </a:p>
                  </a:txBody>
                  <a:tcPr marT="91425" marB="91425" marR="91425" marL="91425">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000">
                          <a:solidFill>
                            <a:srgbClr val="333333"/>
                          </a:solidFill>
                          <a:latin typeface="Montserrat"/>
                          <a:ea typeface="Montserrat"/>
                          <a:cs typeface="Montserrat"/>
                          <a:sym typeface="Montserrat"/>
                        </a:rPr>
                        <a:t>Returns the mean value of an array</a:t>
                      </a:r>
                      <a:endParaRPr sz="1000">
                        <a:latin typeface="Montserrat"/>
                        <a:ea typeface="Montserrat"/>
                        <a:cs typeface="Montserrat"/>
                        <a:sym typeface="Montserrat"/>
                      </a:endParaRPr>
                    </a:p>
                  </a:txBody>
                  <a:tcPr marT="91425" marB="91425" marR="91425" marL="91425">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US" sz="1200">
                          <a:latin typeface="Consolas"/>
                          <a:ea typeface="Consolas"/>
                          <a:cs typeface="Consolas"/>
                          <a:sym typeface="Consolas"/>
                        </a:rPr>
                        <a:t>np.abs(x)</a:t>
                      </a:r>
                      <a:endParaRPr sz="1200">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000">
                          <a:solidFill>
                            <a:srgbClr val="333333"/>
                          </a:solidFill>
                          <a:latin typeface="Montserrat"/>
                          <a:ea typeface="Montserrat"/>
                          <a:cs typeface="Montserrat"/>
                          <a:sym typeface="Montserrat"/>
                        </a:rPr>
                        <a:t>Take the absolute value of number or each number in an array.</a:t>
                      </a:r>
                      <a:endParaRPr sz="10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US" sz="1200">
                          <a:latin typeface="Consolas"/>
                          <a:ea typeface="Consolas"/>
                          <a:cs typeface="Consolas"/>
                          <a:sym typeface="Consolas"/>
                        </a:rPr>
                        <a:t>np.diff(x)</a:t>
                      </a:r>
                      <a:endParaRPr sz="1200">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000">
                          <a:solidFill>
                            <a:srgbClr val="333333"/>
                          </a:solidFill>
                          <a:latin typeface="Montserrat"/>
                          <a:ea typeface="Montserrat"/>
                          <a:cs typeface="Montserrat"/>
                          <a:sym typeface="Montserrat"/>
                        </a:rPr>
                        <a:t>Returns a new array of size </a:t>
                      </a:r>
                      <a:r>
                        <a:rPr lang="en-US" sz="1000">
                          <a:solidFill>
                            <a:srgbClr val="C7254E"/>
                          </a:solidFill>
                          <a:latin typeface="Montserrat"/>
                          <a:ea typeface="Montserrat"/>
                          <a:cs typeface="Montserrat"/>
                          <a:sym typeface="Montserrat"/>
                        </a:rPr>
                        <a:t>len(arr)-1</a:t>
                      </a:r>
                      <a:r>
                        <a:rPr lang="en-US" sz="1000">
                          <a:solidFill>
                            <a:srgbClr val="333333"/>
                          </a:solidFill>
                          <a:latin typeface="Montserrat"/>
                          <a:ea typeface="Montserrat"/>
                          <a:cs typeface="Montserrat"/>
                          <a:sym typeface="Montserrat"/>
                        </a:rPr>
                        <a:t> with elements equal to the difference between adjacent elements; val_2 - val_1, val_3 - val_2, etc.</a:t>
                      </a:r>
                      <a:endParaRPr sz="10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US" sz="1200">
                          <a:latin typeface="Consolas"/>
                          <a:ea typeface="Consolas"/>
                          <a:cs typeface="Consolas"/>
                          <a:sym typeface="Consolas"/>
                        </a:rPr>
                        <a:t>np.arange</a:t>
                      </a:r>
                      <a:r>
                        <a:rPr lang="en-US" sz="1200">
                          <a:latin typeface="Consolas"/>
                          <a:ea typeface="Consolas"/>
                          <a:cs typeface="Consolas"/>
                          <a:sym typeface="Consolas"/>
                        </a:rPr>
                        <a:t>(start, stop, step)</a:t>
                      </a:r>
                      <a:endParaRPr sz="1200">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000">
                          <a:solidFill>
                            <a:srgbClr val="333333"/>
                          </a:solidFill>
                          <a:latin typeface="Montserrat"/>
                          <a:ea typeface="Montserrat"/>
                          <a:cs typeface="Montserrat"/>
                          <a:sym typeface="Montserrat"/>
                        </a:rPr>
                        <a:t>An array of numbers starting with </a:t>
                      </a:r>
                      <a:r>
                        <a:rPr lang="en-US" sz="1000">
                          <a:solidFill>
                            <a:srgbClr val="C7254E"/>
                          </a:solidFill>
                          <a:latin typeface="Montserrat"/>
                          <a:ea typeface="Montserrat"/>
                          <a:cs typeface="Montserrat"/>
                          <a:sym typeface="Montserrat"/>
                        </a:rPr>
                        <a:t>start</a:t>
                      </a:r>
                      <a:r>
                        <a:rPr lang="en-US" sz="1000">
                          <a:solidFill>
                            <a:srgbClr val="333333"/>
                          </a:solidFill>
                          <a:latin typeface="Montserrat"/>
                          <a:ea typeface="Montserrat"/>
                          <a:cs typeface="Montserrat"/>
                          <a:sym typeface="Montserrat"/>
                        </a:rPr>
                        <a:t>, going up in increments of </a:t>
                      </a:r>
                      <a:r>
                        <a:rPr lang="en-US" sz="1000">
                          <a:solidFill>
                            <a:srgbClr val="C7254E"/>
                          </a:solidFill>
                          <a:latin typeface="Montserrat"/>
                          <a:ea typeface="Montserrat"/>
                          <a:cs typeface="Montserrat"/>
                          <a:sym typeface="Montserrat"/>
                        </a:rPr>
                        <a:t>step</a:t>
                      </a:r>
                      <a:r>
                        <a:rPr lang="en-US" sz="1000">
                          <a:solidFill>
                            <a:srgbClr val="333333"/>
                          </a:solidFill>
                          <a:latin typeface="Montserrat"/>
                          <a:ea typeface="Montserrat"/>
                          <a:cs typeface="Montserrat"/>
                          <a:sym typeface="Montserrat"/>
                        </a:rPr>
                        <a:t>, and going up to but excluding </a:t>
                      </a:r>
                      <a:r>
                        <a:rPr lang="en-US" sz="1000">
                          <a:solidFill>
                            <a:srgbClr val="C7254E"/>
                          </a:solidFill>
                          <a:latin typeface="Montserrat"/>
                          <a:ea typeface="Montserrat"/>
                          <a:cs typeface="Montserrat"/>
                          <a:sym typeface="Montserrat"/>
                        </a:rPr>
                        <a:t>stop</a:t>
                      </a:r>
                      <a:r>
                        <a:rPr lang="en-US" sz="1000">
                          <a:solidFill>
                            <a:srgbClr val="333333"/>
                          </a:solidFill>
                          <a:latin typeface="Montserrat"/>
                          <a:ea typeface="Montserrat"/>
                          <a:cs typeface="Montserrat"/>
                          <a:sym typeface="Montserrat"/>
                        </a:rPr>
                        <a:t>. When </a:t>
                      </a:r>
                      <a:r>
                        <a:rPr lang="en-US" sz="1000">
                          <a:solidFill>
                            <a:srgbClr val="C7254E"/>
                          </a:solidFill>
                          <a:latin typeface="Montserrat"/>
                          <a:ea typeface="Montserrat"/>
                          <a:cs typeface="Montserrat"/>
                          <a:sym typeface="Montserrat"/>
                        </a:rPr>
                        <a:t>start</a:t>
                      </a:r>
                      <a:r>
                        <a:rPr lang="en-US" sz="1000">
                          <a:solidFill>
                            <a:srgbClr val="333333"/>
                          </a:solidFill>
                          <a:latin typeface="Montserrat"/>
                          <a:ea typeface="Montserrat"/>
                          <a:cs typeface="Montserrat"/>
                          <a:sym typeface="Montserrat"/>
                        </a:rPr>
                        <a:t> and/or </a:t>
                      </a:r>
                      <a:r>
                        <a:rPr lang="en-US" sz="1000">
                          <a:solidFill>
                            <a:srgbClr val="C7254E"/>
                          </a:solidFill>
                          <a:latin typeface="Montserrat"/>
                          <a:ea typeface="Montserrat"/>
                          <a:cs typeface="Montserrat"/>
                          <a:sym typeface="Montserrat"/>
                        </a:rPr>
                        <a:t>step</a:t>
                      </a:r>
                      <a:r>
                        <a:rPr lang="en-US" sz="1000">
                          <a:solidFill>
                            <a:srgbClr val="333333"/>
                          </a:solidFill>
                          <a:latin typeface="Montserrat"/>
                          <a:ea typeface="Montserrat"/>
                          <a:cs typeface="Montserrat"/>
                          <a:sym typeface="Montserrat"/>
                        </a:rPr>
                        <a:t> are left out, default values are used in their place. Default step is 1; default start is 0.</a:t>
                      </a:r>
                      <a:endParaRPr sz="10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noAutofit/>
                    </a:bodyPr>
                    <a:lstStyle/>
                    <a:p>
                      <a:pPr indent="0" lvl="0" marL="0" rtl="0" algn="l">
                        <a:spcBef>
                          <a:spcPts val="0"/>
                        </a:spcBef>
                        <a:spcAft>
                          <a:spcPts val="0"/>
                        </a:spcAft>
                        <a:buNone/>
                      </a:pPr>
                      <a:r>
                        <a:rPr lang="en-US" sz="1200">
                          <a:latin typeface="Consolas"/>
                          <a:ea typeface="Consolas"/>
                          <a:cs typeface="Consolas"/>
                          <a:sym typeface="Consolas"/>
                        </a:rPr>
                        <a:t>np.append(x)</a:t>
                      </a:r>
                      <a:endParaRPr sz="1200">
                        <a:latin typeface="Consolas"/>
                        <a:ea typeface="Consolas"/>
                        <a:cs typeface="Consolas"/>
                        <a:sym typeface="Consola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US" sz="1000">
                          <a:solidFill>
                            <a:srgbClr val="333333"/>
                          </a:solidFill>
                          <a:latin typeface="Montserrat"/>
                          <a:ea typeface="Montserrat"/>
                          <a:cs typeface="Montserrat"/>
                          <a:sym typeface="Montserrat"/>
                        </a:rPr>
                        <a:t>Returns a copy of the input array with </a:t>
                      </a:r>
                      <a:r>
                        <a:rPr lang="en-US" sz="1000">
                          <a:solidFill>
                            <a:srgbClr val="C7254E"/>
                          </a:solidFill>
                          <a:latin typeface="Montserrat"/>
                          <a:ea typeface="Montserrat"/>
                          <a:cs typeface="Montserrat"/>
                          <a:sym typeface="Montserrat"/>
                        </a:rPr>
                        <a:t>item</a:t>
                      </a:r>
                      <a:r>
                        <a:rPr lang="en-US" sz="1000">
                          <a:solidFill>
                            <a:srgbClr val="333333"/>
                          </a:solidFill>
                          <a:latin typeface="Montserrat"/>
                          <a:ea typeface="Montserrat"/>
                          <a:cs typeface="Montserrat"/>
                          <a:sym typeface="Montserrat"/>
                        </a:rPr>
                        <a:t> (must be the same type as the other entries in the array) appended to the end.</a:t>
                      </a:r>
                      <a:endParaRPr sz="1000">
                        <a:latin typeface="Montserrat"/>
                        <a:ea typeface="Montserrat"/>
                        <a:cs typeface="Montserrat"/>
                        <a:sym typeface="Montserrat"/>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6" name="Google Shape;136;p22"/>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3"/>
          <p:cNvSpPr txBox="1"/>
          <p:nvPr>
            <p:ph type="title"/>
          </p:nvPr>
        </p:nvSpPr>
        <p:spPr>
          <a:xfrm>
            <a:off x="198350" y="281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Montserrat"/>
                <a:ea typeface="Montserrat"/>
                <a:cs typeface="Montserrat"/>
                <a:sym typeface="Montserrat"/>
              </a:rPr>
              <a:t>Post Demo Discussion</a:t>
            </a:r>
            <a:endParaRPr sz="1500">
              <a:latin typeface="Montserrat"/>
              <a:ea typeface="Montserrat"/>
              <a:cs typeface="Montserrat"/>
              <a:sym typeface="Montserrat"/>
            </a:endParaRPr>
          </a:p>
        </p:txBody>
      </p:sp>
      <p:sp>
        <p:nvSpPr>
          <p:cNvPr id="142" name="Google Shape;142;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US" sz="1800">
                <a:latin typeface="Montserrat"/>
                <a:ea typeface="Montserrat"/>
                <a:cs typeface="Montserrat"/>
                <a:sym typeface="Montserrat"/>
              </a:rPr>
              <a:t>What concepts are still difficult?</a:t>
            </a:r>
            <a:endParaRPr i="1" sz="1800">
              <a:latin typeface="Montserrat"/>
              <a:ea typeface="Montserrat"/>
              <a:cs typeface="Montserrat"/>
              <a:sym typeface="Montserrat"/>
            </a:endParaRPr>
          </a:p>
          <a:p>
            <a:pPr indent="0" lvl="0" marL="0" rtl="0" algn="l">
              <a:spcBef>
                <a:spcPts val="1600"/>
              </a:spcBef>
              <a:spcAft>
                <a:spcPts val="0"/>
              </a:spcAft>
              <a:buNone/>
            </a:pPr>
            <a:r>
              <a:rPr i="1" lang="en-US" sz="1800">
                <a:latin typeface="Montserrat"/>
                <a:ea typeface="Montserrat"/>
                <a:cs typeface="Montserrat"/>
                <a:sym typeface="Montserrat"/>
              </a:rPr>
              <a:t>What is a situation in which you think using numpy would be helpful?</a:t>
            </a:r>
            <a:endParaRPr i="1" sz="1800">
              <a:latin typeface="Montserrat"/>
              <a:ea typeface="Montserrat"/>
              <a:cs typeface="Montserrat"/>
              <a:sym typeface="Montserrat"/>
            </a:endParaRPr>
          </a:p>
          <a:p>
            <a:pPr indent="0" lvl="0" marL="0" rtl="0" algn="l">
              <a:spcBef>
                <a:spcPts val="1600"/>
              </a:spcBef>
              <a:spcAft>
                <a:spcPts val="1600"/>
              </a:spcAft>
              <a:buNone/>
            </a:pPr>
            <a:r>
              <a:rPr i="1" lang="en-US" sz="1800">
                <a:latin typeface="Montserrat"/>
                <a:ea typeface="Montserrat"/>
                <a:cs typeface="Montserrat"/>
                <a:sym typeface="Montserrat"/>
              </a:rPr>
              <a:t>Is there anything you are working on right now that you could use numpy for?</a:t>
            </a:r>
            <a:endParaRPr i="1" sz="1800">
              <a:latin typeface="Montserrat"/>
              <a:ea typeface="Montserrat"/>
              <a:cs typeface="Montserrat"/>
              <a:sym typeface="Montserrat"/>
            </a:endParaRPr>
          </a:p>
        </p:txBody>
      </p:sp>
      <p:sp>
        <p:nvSpPr>
          <p:cNvPr id="143" name="Google Shape;143;p23"/>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44" name="Google Shape;144;p23"/>
          <p:cNvPicPr preferRelativeResize="0"/>
          <p:nvPr/>
        </p:nvPicPr>
        <p:blipFill rotWithShape="1">
          <a:blip r:embed="rId3">
            <a:alphaModFix/>
          </a:blip>
          <a:srcRect b="0" l="5133" r="6363" t="-2145"/>
          <a:stretch/>
        </p:blipFill>
        <p:spPr>
          <a:xfrm>
            <a:off x="4653399" y="1466700"/>
            <a:ext cx="4065550" cy="2583825"/>
          </a:xfrm>
          <a:prstGeom prst="rect">
            <a:avLst/>
          </a:prstGeom>
          <a:noFill/>
          <a:ln>
            <a:noFill/>
          </a:ln>
        </p:spPr>
      </p:pic>
      <p:sp>
        <p:nvSpPr>
          <p:cNvPr id="145" name="Google Shape;145;p23"/>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173150" y="293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Montserrat"/>
                <a:ea typeface="Montserrat"/>
                <a:cs typeface="Montserrat"/>
                <a:sym typeface="Montserrat"/>
              </a:rPr>
              <a:t>Numpy Resources</a:t>
            </a:r>
            <a:endParaRPr sz="1500">
              <a:latin typeface="Montserrat"/>
              <a:ea typeface="Montserrat"/>
              <a:cs typeface="Montserrat"/>
              <a:sym typeface="Montserrat"/>
            </a:endParaRPr>
          </a:p>
        </p:txBody>
      </p:sp>
      <p:sp>
        <p:nvSpPr>
          <p:cNvPr id="151" name="Google Shape;151;p24"/>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52" name="Google Shape;15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Data 8 Websites!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Lectures from </a:t>
            </a:r>
            <a:r>
              <a:rPr lang="en-US" u="sng">
                <a:solidFill>
                  <a:schemeClr val="accent5"/>
                </a:solidFill>
                <a:latin typeface="Montserrat"/>
                <a:ea typeface="Montserrat"/>
                <a:cs typeface="Montserrat"/>
                <a:sym typeface="Montserrat"/>
                <a:hlinkClick r:id="rId3"/>
              </a:rPr>
              <a:t>Fall 2018</a:t>
            </a:r>
            <a:r>
              <a:rPr lang="en-US">
                <a:latin typeface="Montserrat"/>
                <a:ea typeface="Montserrat"/>
                <a:cs typeface="Montserrat"/>
                <a:sym typeface="Montserrat"/>
              </a:rPr>
              <a:t> and</a:t>
            </a:r>
            <a:r>
              <a:rPr lang="en-US">
                <a:solidFill>
                  <a:srgbClr val="0000FF"/>
                </a:solidFill>
                <a:latin typeface="Montserrat"/>
                <a:ea typeface="Montserrat"/>
                <a:cs typeface="Montserrat"/>
                <a:sym typeface="Montserrat"/>
              </a:rPr>
              <a:t> </a:t>
            </a:r>
            <a:r>
              <a:rPr lang="en-US" u="sng">
                <a:solidFill>
                  <a:schemeClr val="accent5"/>
                </a:solidFill>
                <a:latin typeface="Montserrat"/>
                <a:ea typeface="Montserrat"/>
                <a:cs typeface="Montserrat"/>
                <a:sym typeface="Montserrat"/>
                <a:hlinkClick r:id="rId4"/>
              </a:rPr>
              <a:t>Spring 2019</a:t>
            </a:r>
            <a:endParaRPr>
              <a:solidFill>
                <a:srgbClr val="000000"/>
              </a:solidFill>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solidFill>
                  <a:srgbClr val="000000"/>
                </a:solidFill>
                <a:latin typeface="Montserrat"/>
                <a:ea typeface="Montserrat"/>
                <a:cs typeface="Montserrat"/>
                <a:sym typeface="Montserrat"/>
              </a:rPr>
              <a:t>Python</a:t>
            </a:r>
            <a:r>
              <a:rPr lang="en-US" u="sng">
                <a:solidFill>
                  <a:schemeClr val="accent5"/>
                </a:solidFill>
                <a:latin typeface="Montserrat"/>
                <a:ea typeface="Montserrat"/>
                <a:cs typeface="Montserrat"/>
                <a:sym typeface="Montserrat"/>
                <a:hlinkClick r:id="rId5"/>
              </a:rPr>
              <a:t> Reference</a:t>
            </a:r>
            <a:endParaRPr>
              <a:solidFill>
                <a:schemeClr val="accent5"/>
              </a:solidFill>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US">
                <a:latin typeface="Montserrat"/>
                <a:ea typeface="Montserrat"/>
                <a:cs typeface="Montserrat"/>
                <a:sym typeface="Montserrat"/>
              </a:rPr>
              <a:t>Google ‘s Python Class (Free!) for </a:t>
            </a:r>
            <a:r>
              <a:rPr lang="en-US" u="sng">
                <a:solidFill>
                  <a:schemeClr val="accent5"/>
                </a:solidFill>
                <a:latin typeface="Montserrat"/>
                <a:ea typeface="Montserrat"/>
                <a:cs typeface="Montserrat"/>
                <a:sym typeface="Montserrat"/>
                <a:hlinkClick r:id="rId6"/>
              </a:rPr>
              <a:t>Beginners</a:t>
            </a:r>
            <a:endParaRPr>
              <a:solidFill>
                <a:schemeClr val="accent5"/>
              </a:solidFill>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Related </a:t>
            </a:r>
            <a:r>
              <a:rPr lang="en-US" u="sng">
                <a:solidFill>
                  <a:schemeClr val="accent5"/>
                </a:solidFill>
                <a:latin typeface="Montserrat"/>
                <a:ea typeface="Montserrat"/>
                <a:cs typeface="Montserrat"/>
                <a:sym typeface="Montserrat"/>
                <a:hlinkClick r:id="rId7"/>
              </a:rPr>
              <a:t>University Forum</a:t>
            </a:r>
            <a:r>
              <a:rPr lang="en-US">
                <a:latin typeface="Montserrat"/>
                <a:ea typeface="Montserrat"/>
                <a:cs typeface="Montserrat"/>
                <a:sym typeface="Montserrat"/>
              </a:rPr>
              <a:t> for questions and discussion</a:t>
            </a:r>
            <a:endParaRPr>
              <a:latin typeface="Montserrat"/>
              <a:ea typeface="Montserrat"/>
              <a:cs typeface="Montserrat"/>
              <a:sym typeface="Montserrat"/>
            </a:endParaRPr>
          </a:p>
        </p:txBody>
      </p:sp>
      <p:sp>
        <p:nvSpPr>
          <p:cNvPr id="153" name="Google Shape;153;p24"/>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PANDAS: Why?</a:t>
            </a:r>
            <a:endParaRPr>
              <a:latin typeface="Montserrat"/>
              <a:ea typeface="Montserrat"/>
              <a:cs typeface="Montserrat"/>
              <a:sym typeface="Montserrat"/>
            </a:endParaRPr>
          </a:p>
        </p:txBody>
      </p:sp>
      <p:sp>
        <p:nvSpPr>
          <p:cNvPr id="159" name="Google Shape;159;p25"/>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60" name="Google Shape;160;p25"/>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
        <p:nvSpPr>
          <p:cNvPr id="161" name="Google Shape;161;p25"/>
          <p:cNvSpPr txBox="1"/>
          <p:nvPr>
            <p:ph idx="2" type="body"/>
          </p:nvPr>
        </p:nvSpPr>
        <p:spPr>
          <a:xfrm>
            <a:off x="4768175" y="1152475"/>
            <a:ext cx="3999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Works better for larger datasets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Can take in different types of data</a:t>
            </a:r>
            <a:endParaRPr sz="18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sz="1400">
                <a:latin typeface="Montserrat"/>
                <a:ea typeface="Montserrat"/>
                <a:cs typeface="Montserrat"/>
                <a:sym typeface="Montserrat"/>
              </a:rPr>
              <a:t>versus numpy requires same</a:t>
            </a:r>
            <a:endParaRPr sz="14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sz="1800">
                <a:latin typeface="Montserrat"/>
                <a:ea typeface="Montserrat"/>
                <a:cs typeface="Montserrat"/>
                <a:sym typeface="Montserrat"/>
              </a:rPr>
              <a:t>R-style syntax</a:t>
            </a:r>
            <a:endParaRPr sz="1800">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sz="1400">
                <a:latin typeface="Montserrat"/>
                <a:ea typeface="Montserrat"/>
                <a:cs typeface="Montserrat"/>
                <a:sym typeface="Montserrat"/>
              </a:rPr>
              <a:t>helpful if you are switching between R and Python</a:t>
            </a:r>
            <a:endParaRPr sz="1400">
              <a:latin typeface="Montserrat"/>
              <a:ea typeface="Montserrat"/>
              <a:cs typeface="Montserrat"/>
              <a:sym typeface="Montserrat"/>
            </a:endParaRPr>
          </a:p>
        </p:txBody>
      </p:sp>
      <p:pic>
        <p:nvPicPr>
          <p:cNvPr id="162" name="Google Shape;162;p25"/>
          <p:cNvPicPr preferRelativeResize="0"/>
          <p:nvPr/>
        </p:nvPicPr>
        <p:blipFill>
          <a:blip r:embed="rId3">
            <a:alphaModFix/>
          </a:blip>
          <a:stretch>
            <a:fillRect/>
          </a:stretch>
        </p:blipFill>
        <p:spPr>
          <a:xfrm>
            <a:off x="246550" y="1683688"/>
            <a:ext cx="3999900" cy="20768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6"/>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68" name="Google Shape;168;p26"/>
          <p:cNvPicPr preferRelativeResize="0"/>
          <p:nvPr/>
        </p:nvPicPr>
        <p:blipFill>
          <a:blip r:embed="rId3">
            <a:alphaModFix/>
          </a:blip>
          <a:stretch>
            <a:fillRect/>
          </a:stretch>
        </p:blipFill>
        <p:spPr>
          <a:xfrm>
            <a:off x="492850" y="898175"/>
            <a:ext cx="2619375" cy="1743075"/>
          </a:xfrm>
          <a:prstGeom prst="rect">
            <a:avLst/>
          </a:prstGeom>
          <a:noFill/>
          <a:ln>
            <a:noFill/>
          </a:ln>
        </p:spPr>
      </p:pic>
      <p:pic>
        <p:nvPicPr>
          <p:cNvPr id="169" name="Google Shape;169;p26"/>
          <p:cNvPicPr preferRelativeResize="0"/>
          <p:nvPr/>
        </p:nvPicPr>
        <p:blipFill>
          <a:blip r:embed="rId4">
            <a:alphaModFix/>
          </a:blip>
          <a:stretch>
            <a:fillRect/>
          </a:stretch>
        </p:blipFill>
        <p:spPr>
          <a:xfrm>
            <a:off x="1967600" y="2843950"/>
            <a:ext cx="2514600" cy="1819275"/>
          </a:xfrm>
          <a:prstGeom prst="rect">
            <a:avLst/>
          </a:prstGeom>
          <a:noFill/>
          <a:ln>
            <a:noFill/>
          </a:ln>
        </p:spPr>
      </p:pic>
      <p:pic>
        <p:nvPicPr>
          <p:cNvPr id="170" name="Google Shape;170;p26"/>
          <p:cNvPicPr preferRelativeResize="0"/>
          <p:nvPr/>
        </p:nvPicPr>
        <p:blipFill>
          <a:blip r:embed="rId5">
            <a:alphaModFix/>
          </a:blip>
          <a:stretch>
            <a:fillRect/>
          </a:stretch>
        </p:blipFill>
        <p:spPr>
          <a:xfrm>
            <a:off x="4667075" y="2882050"/>
            <a:ext cx="2619375" cy="1743075"/>
          </a:xfrm>
          <a:prstGeom prst="rect">
            <a:avLst/>
          </a:prstGeom>
          <a:noFill/>
          <a:ln>
            <a:noFill/>
          </a:ln>
        </p:spPr>
      </p:pic>
      <p:pic>
        <p:nvPicPr>
          <p:cNvPr id="171" name="Google Shape;171;p26"/>
          <p:cNvPicPr preferRelativeResize="0"/>
          <p:nvPr/>
        </p:nvPicPr>
        <p:blipFill rotWithShape="1">
          <a:blip r:embed="rId6">
            <a:alphaModFix/>
          </a:blip>
          <a:srcRect b="0" l="8910" r="15383" t="0"/>
          <a:stretch/>
        </p:blipFill>
        <p:spPr>
          <a:xfrm>
            <a:off x="3337600" y="860075"/>
            <a:ext cx="2619375" cy="1819275"/>
          </a:xfrm>
          <a:prstGeom prst="rect">
            <a:avLst/>
          </a:prstGeom>
          <a:noFill/>
          <a:ln>
            <a:noFill/>
          </a:ln>
        </p:spPr>
      </p:pic>
      <p:pic>
        <p:nvPicPr>
          <p:cNvPr id="172" name="Google Shape;172;p26"/>
          <p:cNvPicPr preferRelativeResize="0"/>
          <p:nvPr/>
        </p:nvPicPr>
        <p:blipFill rotWithShape="1">
          <a:blip r:embed="rId7">
            <a:alphaModFix/>
          </a:blip>
          <a:srcRect b="0" l="0" r="22112" t="0"/>
          <a:stretch/>
        </p:blipFill>
        <p:spPr>
          <a:xfrm>
            <a:off x="6182349" y="860075"/>
            <a:ext cx="2619375" cy="1819275"/>
          </a:xfrm>
          <a:prstGeom prst="rect">
            <a:avLst/>
          </a:prstGeom>
          <a:noFill/>
          <a:ln>
            <a:noFill/>
          </a:ln>
        </p:spPr>
      </p:pic>
      <p:sp>
        <p:nvSpPr>
          <p:cNvPr id="173" name="Google Shape;173;p26"/>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79" name="Google Shape;179;p27"/>
          <p:cNvSpPr txBox="1"/>
          <p:nvPr>
            <p:ph idx="1" type="body"/>
          </p:nvPr>
        </p:nvSpPr>
        <p:spPr>
          <a:xfrm>
            <a:off x="324300" y="4058125"/>
            <a:ext cx="5998800" cy="60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US">
                <a:latin typeface="Montserrat"/>
                <a:ea typeface="Montserrat"/>
                <a:cs typeface="Montserrat"/>
                <a:sym typeface="Montserrat"/>
              </a:rPr>
              <a:t>How I feel learning PANDAS...</a:t>
            </a:r>
            <a:endParaRPr i="1">
              <a:latin typeface="Montserrat"/>
              <a:ea typeface="Montserrat"/>
              <a:cs typeface="Montserrat"/>
              <a:sym typeface="Montserrat"/>
            </a:endParaRPr>
          </a:p>
        </p:txBody>
      </p:sp>
      <p:pic>
        <p:nvPicPr>
          <p:cNvPr id="180" name="Google Shape;180;p27"/>
          <p:cNvPicPr preferRelativeResize="0"/>
          <p:nvPr/>
        </p:nvPicPr>
        <p:blipFill>
          <a:blip r:embed="rId3">
            <a:alphaModFix/>
          </a:blip>
          <a:stretch>
            <a:fillRect/>
          </a:stretch>
        </p:blipFill>
        <p:spPr>
          <a:xfrm>
            <a:off x="1103370" y="834400"/>
            <a:ext cx="7724481" cy="3223725"/>
          </a:xfrm>
          <a:prstGeom prst="rect">
            <a:avLst/>
          </a:prstGeom>
          <a:noFill/>
          <a:ln>
            <a:noFill/>
          </a:ln>
        </p:spPr>
      </p:pic>
      <p:sp>
        <p:nvSpPr>
          <p:cNvPr id="181" name="Google Shape;181;p27"/>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87" name="Google Shape;187;p28"/>
          <p:cNvSpPr txBox="1"/>
          <p:nvPr>
            <p:ph type="title"/>
          </p:nvPr>
        </p:nvSpPr>
        <p:spPr>
          <a:xfrm>
            <a:off x="184475" y="28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Montserrat"/>
                <a:ea typeface="Montserrat"/>
                <a:cs typeface="Montserrat"/>
                <a:sym typeface="Montserrat"/>
              </a:rPr>
              <a:t>PANDAS Demo Preparation</a:t>
            </a:r>
            <a:endParaRPr sz="1500">
              <a:latin typeface="Montserrat"/>
              <a:ea typeface="Montserrat"/>
              <a:cs typeface="Montserrat"/>
              <a:sym typeface="Montserrat"/>
            </a:endParaRPr>
          </a:p>
        </p:txBody>
      </p:sp>
      <p:sp>
        <p:nvSpPr>
          <p:cNvPr id="188" name="Google Shape;188;p28"/>
          <p:cNvSpPr txBox="1"/>
          <p:nvPr>
            <p:ph idx="1" type="body"/>
          </p:nvPr>
        </p:nvSpPr>
        <p:spPr>
          <a:xfrm>
            <a:off x="2140175" y="1152475"/>
            <a:ext cx="5418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Tables</a:t>
            </a:r>
            <a:endParaRPr/>
          </a:p>
          <a:p>
            <a:pPr indent="-317500" lvl="1" marL="914400" rtl="0" algn="l">
              <a:spcBef>
                <a:spcPts val="0"/>
              </a:spcBef>
              <a:spcAft>
                <a:spcPts val="0"/>
              </a:spcAft>
              <a:buSzPts val="1400"/>
              <a:buChar char="○"/>
            </a:pPr>
            <a:r>
              <a:rPr lang="en-US"/>
              <a:t>Making tables, naming columns of tables, extracting columns</a:t>
            </a:r>
            <a:endParaRPr/>
          </a:p>
          <a:p>
            <a:pPr indent="-342900" lvl="0" marL="457200" rtl="0" algn="l">
              <a:spcBef>
                <a:spcPts val="0"/>
              </a:spcBef>
              <a:spcAft>
                <a:spcPts val="0"/>
              </a:spcAft>
              <a:buSzPts val="1800"/>
              <a:buChar char="●"/>
            </a:pPr>
            <a:r>
              <a:rPr lang="en-US"/>
              <a:t>Cleaning Data</a:t>
            </a:r>
            <a:endParaRPr/>
          </a:p>
          <a:p>
            <a:pPr indent="-317500" lvl="1" marL="914400" rtl="0" algn="l">
              <a:spcBef>
                <a:spcPts val="0"/>
              </a:spcBef>
              <a:spcAft>
                <a:spcPts val="0"/>
              </a:spcAft>
              <a:buSzPts val="1400"/>
              <a:buChar char="○"/>
            </a:pPr>
            <a:r>
              <a:rPr lang="en-US"/>
              <a:t>Selecting rows, columns, applying conditions</a:t>
            </a:r>
            <a:endParaRPr/>
          </a:p>
          <a:p>
            <a:pPr indent="-342900" lvl="0" marL="457200" rtl="0" algn="l">
              <a:spcBef>
                <a:spcPts val="0"/>
              </a:spcBef>
              <a:spcAft>
                <a:spcPts val="0"/>
              </a:spcAft>
              <a:buSzPts val="1800"/>
              <a:buChar char="●"/>
            </a:pPr>
            <a:r>
              <a:rPr lang="en-US"/>
              <a:t>Applying Numpy to PANDAS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0"/>
              </a:spcAft>
              <a:buNone/>
            </a:pPr>
            <a:r>
              <a:rPr b="1" lang="en-US" u="sng">
                <a:solidFill>
                  <a:schemeClr val="hlink"/>
                </a:solidFill>
                <a:hlinkClick r:id="rId3"/>
              </a:rPr>
              <a:t>[DEMO </a:t>
            </a:r>
            <a:r>
              <a:rPr b="1" lang="en-US" u="sng">
                <a:solidFill>
                  <a:schemeClr val="hlink"/>
                </a:solidFill>
                <a:latin typeface="Montserrat"/>
                <a:ea typeface="Montserrat"/>
                <a:cs typeface="Montserrat"/>
                <a:sym typeface="Montserrat"/>
                <a:hlinkClick r:id="rId4"/>
              </a:rPr>
              <a:t>- https://tinyurl.com/pythondss</a:t>
            </a:r>
            <a:r>
              <a:rPr b="1" lang="en-US" u="sng">
                <a:solidFill>
                  <a:schemeClr val="hlink"/>
                </a:solidFill>
                <a:hlinkClick r:id="rId5"/>
              </a:rPr>
              <a:t>]</a:t>
            </a:r>
            <a:endParaRPr b="1">
              <a:solidFill>
                <a:schemeClr val="accent5"/>
              </a:solidFill>
            </a:endParaRPr>
          </a:p>
          <a:p>
            <a:pPr indent="0" lvl="0" marL="0" rtl="0" algn="l">
              <a:spcBef>
                <a:spcPts val="1600"/>
              </a:spcBef>
              <a:spcAft>
                <a:spcPts val="1600"/>
              </a:spcAft>
              <a:buNone/>
            </a:pPr>
            <a:r>
              <a:t/>
            </a:r>
            <a:endParaRPr/>
          </a:p>
        </p:txBody>
      </p:sp>
      <p:sp>
        <p:nvSpPr>
          <p:cNvPr id="189" name="Google Shape;189;p28"/>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173175" y="306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500">
                <a:latin typeface="Montserrat"/>
                <a:ea typeface="Montserrat"/>
                <a:cs typeface="Montserrat"/>
                <a:sym typeface="Montserrat"/>
              </a:rPr>
              <a:t>Post Demo Discussion</a:t>
            </a:r>
            <a:endParaRPr/>
          </a:p>
        </p:txBody>
      </p:sp>
      <p:sp>
        <p:nvSpPr>
          <p:cNvPr id="195" name="Google Shape;195;p2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sz="1600">
                <a:latin typeface="Montserrat"/>
                <a:ea typeface="Montserrat"/>
                <a:cs typeface="Montserrat"/>
                <a:sym typeface="Montserrat"/>
              </a:rPr>
              <a:t>What concepts are still difficult?</a:t>
            </a:r>
            <a:endParaRPr i="1" sz="1600">
              <a:latin typeface="Montserrat"/>
              <a:ea typeface="Montserrat"/>
              <a:cs typeface="Montserrat"/>
              <a:sym typeface="Montserrat"/>
            </a:endParaRPr>
          </a:p>
          <a:p>
            <a:pPr indent="0" lvl="0" marL="0" rtl="0" algn="l">
              <a:spcBef>
                <a:spcPts val="1600"/>
              </a:spcBef>
              <a:spcAft>
                <a:spcPts val="0"/>
              </a:spcAft>
              <a:buNone/>
            </a:pPr>
            <a:r>
              <a:rPr i="1" lang="en-US" sz="1600">
                <a:latin typeface="Montserrat"/>
                <a:ea typeface="Montserrat"/>
                <a:cs typeface="Montserrat"/>
                <a:sym typeface="Montserrat"/>
              </a:rPr>
              <a:t>What are some significant differences between Numpy and PANDAS?</a:t>
            </a:r>
            <a:endParaRPr i="1" sz="1600">
              <a:latin typeface="Montserrat"/>
              <a:ea typeface="Montserrat"/>
              <a:cs typeface="Montserrat"/>
              <a:sym typeface="Montserrat"/>
            </a:endParaRPr>
          </a:p>
          <a:p>
            <a:pPr indent="0" lvl="0" marL="0" rtl="0" algn="l">
              <a:spcBef>
                <a:spcPts val="1600"/>
              </a:spcBef>
              <a:spcAft>
                <a:spcPts val="0"/>
              </a:spcAft>
              <a:buClr>
                <a:schemeClr val="dk1"/>
              </a:buClr>
              <a:buSzPts val="1100"/>
              <a:buFont typeface="Arial"/>
              <a:buNone/>
            </a:pPr>
            <a:r>
              <a:rPr i="1" lang="en-US" sz="1600">
                <a:latin typeface="Montserrat"/>
                <a:ea typeface="Montserrat"/>
                <a:cs typeface="Montserrat"/>
                <a:sym typeface="Montserrat"/>
              </a:rPr>
              <a:t>What is a situation in which you think using PANDAS would be helpful?</a:t>
            </a:r>
            <a:endParaRPr i="1" sz="1600">
              <a:latin typeface="Montserrat"/>
              <a:ea typeface="Montserrat"/>
              <a:cs typeface="Montserrat"/>
              <a:sym typeface="Montserrat"/>
            </a:endParaRPr>
          </a:p>
          <a:p>
            <a:pPr indent="0" lvl="0" marL="0" rtl="0" algn="l">
              <a:spcBef>
                <a:spcPts val="1600"/>
              </a:spcBef>
              <a:spcAft>
                <a:spcPts val="1600"/>
              </a:spcAft>
              <a:buClr>
                <a:schemeClr val="dk1"/>
              </a:buClr>
              <a:buSzPts val="1100"/>
              <a:buFont typeface="Arial"/>
              <a:buNone/>
            </a:pPr>
            <a:r>
              <a:rPr i="1" lang="en-US" sz="1600">
                <a:latin typeface="Montserrat"/>
                <a:ea typeface="Montserrat"/>
                <a:cs typeface="Montserrat"/>
                <a:sym typeface="Montserrat"/>
              </a:rPr>
              <a:t>Is there anything you are working on right now that you could use PANDAS for?</a:t>
            </a:r>
            <a:endParaRPr sz="1600">
              <a:latin typeface="Montserrat"/>
              <a:ea typeface="Montserrat"/>
              <a:cs typeface="Montserrat"/>
              <a:sym typeface="Montserrat"/>
            </a:endParaRPr>
          </a:p>
        </p:txBody>
      </p:sp>
      <p:sp>
        <p:nvSpPr>
          <p:cNvPr id="196" name="Google Shape;196;p29"/>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97" name="Google Shape;197;p29"/>
          <p:cNvPicPr preferRelativeResize="0"/>
          <p:nvPr/>
        </p:nvPicPr>
        <p:blipFill>
          <a:blip r:embed="rId3">
            <a:alphaModFix/>
          </a:blip>
          <a:stretch>
            <a:fillRect/>
          </a:stretch>
        </p:blipFill>
        <p:spPr>
          <a:xfrm>
            <a:off x="4832400" y="1740706"/>
            <a:ext cx="3999900" cy="2239944"/>
          </a:xfrm>
          <a:prstGeom prst="rect">
            <a:avLst/>
          </a:prstGeom>
          <a:noFill/>
          <a:ln>
            <a:noFill/>
          </a:ln>
        </p:spPr>
      </p:pic>
      <p:sp>
        <p:nvSpPr>
          <p:cNvPr id="198" name="Google Shape;198;p29"/>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nvSpPr>
        <p:spPr>
          <a:xfrm>
            <a:off x="246562" y="420078"/>
            <a:ext cx="32148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Visualizations</a:t>
            </a:r>
            <a:endParaRPr>
              <a:latin typeface="Montserrat"/>
              <a:ea typeface="Montserrat"/>
              <a:cs typeface="Montserrat"/>
              <a:sym typeface="Montserrat"/>
            </a:endParaRPr>
          </a:p>
        </p:txBody>
      </p:sp>
      <p:sp>
        <p:nvSpPr>
          <p:cNvPr id="204" name="Google Shape;204;p30"/>
          <p:cNvSpPr txBox="1"/>
          <p:nvPr>
            <p:ph idx="4294967295" type="body"/>
          </p:nvPr>
        </p:nvSpPr>
        <p:spPr>
          <a:xfrm>
            <a:off x="246550" y="948800"/>
            <a:ext cx="4257600" cy="3615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Visualizations are essential to data analysis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It involves communicating your findings effectively through graphical means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It might include graphs, charts, mind maps, infographics, and other visuals to help convey key data findings and insights.</a:t>
            </a:r>
            <a:endParaRPr>
              <a:latin typeface="Montserrat"/>
              <a:ea typeface="Montserrat"/>
              <a:cs typeface="Montserrat"/>
              <a:sym typeface="Montserrat"/>
            </a:endParaRPr>
          </a:p>
        </p:txBody>
      </p:sp>
      <p:sp>
        <p:nvSpPr>
          <p:cNvPr id="205" name="Google Shape;205;p30"/>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06" name="Google Shape;206;p30"/>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pic>
        <p:nvPicPr>
          <p:cNvPr id="207" name="Google Shape;207;p30"/>
          <p:cNvPicPr preferRelativeResize="0"/>
          <p:nvPr/>
        </p:nvPicPr>
        <p:blipFill>
          <a:blip r:embed="rId3">
            <a:alphaModFix/>
          </a:blip>
          <a:stretch>
            <a:fillRect/>
          </a:stretch>
        </p:blipFill>
        <p:spPr>
          <a:xfrm>
            <a:off x="4814375" y="420075"/>
            <a:ext cx="4067375" cy="4067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nvSpPr>
        <p:spPr>
          <a:xfrm>
            <a:off x="246562" y="420078"/>
            <a:ext cx="32148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Visualizations</a:t>
            </a:r>
            <a:endParaRPr>
              <a:latin typeface="Montserrat"/>
              <a:ea typeface="Montserrat"/>
              <a:cs typeface="Montserrat"/>
              <a:sym typeface="Montserrat"/>
            </a:endParaRPr>
          </a:p>
        </p:txBody>
      </p:sp>
      <p:sp>
        <p:nvSpPr>
          <p:cNvPr id="213" name="Google Shape;213;p31"/>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14" name="Google Shape;214;p31"/>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pic>
        <p:nvPicPr>
          <p:cNvPr id="215" name="Google Shape;215;p31"/>
          <p:cNvPicPr preferRelativeResize="0"/>
          <p:nvPr/>
        </p:nvPicPr>
        <p:blipFill>
          <a:blip r:embed="rId3">
            <a:alphaModFix/>
          </a:blip>
          <a:stretch>
            <a:fillRect/>
          </a:stretch>
        </p:blipFill>
        <p:spPr>
          <a:xfrm>
            <a:off x="1885925" y="0"/>
            <a:ext cx="5143527"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nvSpPr>
        <p:spPr>
          <a:xfrm>
            <a:off x="246562" y="420078"/>
            <a:ext cx="32148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About us!</a:t>
            </a:r>
            <a:endParaRPr>
              <a:latin typeface="Montserrat"/>
              <a:ea typeface="Montserrat"/>
              <a:cs typeface="Montserrat"/>
              <a:sym typeface="Montserrat"/>
            </a:endParaRPr>
          </a:p>
        </p:txBody>
      </p:sp>
      <p:sp>
        <p:nvSpPr>
          <p:cNvPr id="63" name="Google Shape;63;p14"/>
          <p:cNvSpPr txBox="1"/>
          <p:nvPr/>
        </p:nvSpPr>
        <p:spPr>
          <a:xfrm>
            <a:off x="1500938" y="3663850"/>
            <a:ext cx="2586300" cy="10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2000">
                <a:solidFill>
                  <a:schemeClr val="dk1"/>
                </a:solidFill>
                <a:latin typeface="Montserrat"/>
                <a:ea typeface="Montserrat"/>
                <a:cs typeface="Montserrat"/>
                <a:sym typeface="Montserrat"/>
              </a:rPr>
              <a:t>Marissa Pagador</a:t>
            </a:r>
            <a:endParaRPr sz="20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US" sz="1800">
                <a:solidFill>
                  <a:schemeClr val="dk1"/>
                </a:solidFill>
                <a:latin typeface="Montserrat Light"/>
                <a:ea typeface="Montserrat Light"/>
                <a:cs typeface="Montserrat Light"/>
                <a:sym typeface="Montserrat Light"/>
              </a:rPr>
              <a:t>Sophomore</a:t>
            </a:r>
            <a:endParaRPr sz="1800">
              <a:solidFill>
                <a:schemeClr val="dk1"/>
              </a:solidFill>
              <a:latin typeface="Montserrat Light"/>
              <a:ea typeface="Montserrat Light"/>
              <a:cs typeface="Montserrat Light"/>
              <a:sym typeface="Montserrat Light"/>
            </a:endParaRPr>
          </a:p>
          <a:p>
            <a:pPr indent="0" lvl="0" marL="0" rtl="0" algn="ctr">
              <a:spcBef>
                <a:spcPts val="0"/>
              </a:spcBef>
              <a:spcAft>
                <a:spcPts val="0"/>
              </a:spcAft>
              <a:buClr>
                <a:schemeClr val="dk1"/>
              </a:buClr>
              <a:buSzPts val="1100"/>
              <a:buFont typeface="Arial"/>
              <a:buNone/>
            </a:pPr>
            <a:r>
              <a:rPr lang="en-US" sz="1800">
                <a:solidFill>
                  <a:schemeClr val="dk1"/>
                </a:solidFill>
                <a:latin typeface="Montserrat Light"/>
                <a:ea typeface="Montserrat Light"/>
                <a:cs typeface="Montserrat Light"/>
                <a:sym typeface="Montserrat Light"/>
              </a:rPr>
              <a:t>Data Science</a:t>
            </a:r>
            <a:endParaRPr sz="2000">
              <a:latin typeface="Montserrat"/>
              <a:ea typeface="Montserrat"/>
              <a:cs typeface="Montserrat"/>
              <a:sym typeface="Montserrat"/>
            </a:endParaRPr>
          </a:p>
        </p:txBody>
      </p:sp>
      <p:sp>
        <p:nvSpPr>
          <p:cNvPr id="64" name="Google Shape;64;p14"/>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65" name="Google Shape;65;p14"/>
          <p:cNvSpPr txBox="1"/>
          <p:nvPr/>
        </p:nvSpPr>
        <p:spPr>
          <a:xfrm>
            <a:off x="5017725" y="3663850"/>
            <a:ext cx="2665500" cy="10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Zoe Parcells</a:t>
            </a:r>
            <a:endParaRPr sz="2000">
              <a:latin typeface="Montserrat"/>
              <a:ea typeface="Montserrat"/>
              <a:cs typeface="Montserrat"/>
              <a:sym typeface="Montserrat"/>
            </a:endParaRPr>
          </a:p>
          <a:p>
            <a:pPr indent="0" lvl="0" marL="0" rtl="0" algn="ctr">
              <a:spcBef>
                <a:spcPts val="0"/>
              </a:spcBef>
              <a:spcAft>
                <a:spcPts val="0"/>
              </a:spcAft>
              <a:buNone/>
            </a:pPr>
            <a:r>
              <a:rPr lang="en-US" sz="1800">
                <a:latin typeface="Montserrat Light"/>
                <a:ea typeface="Montserrat Light"/>
                <a:cs typeface="Montserrat Light"/>
                <a:sym typeface="Montserrat Light"/>
              </a:rPr>
              <a:t>Sophomore</a:t>
            </a:r>
            <a:endParaRPr sz="1800">
              <a:latin typeface="Montserrat Light"/>
              <a:ea typeface="Montserrat Light"/>
              <a:cs typeface="Montserrat Light"/>
              <a:sym typeface="Montserrat Light"/>
            </a:endParaRPr>
          </a:p>
          <a:p>
            <a:pPr indent="0" lvl="0" marL="0" rtl="0" algn="ctr">
              <a:spcBef>
                <a:spcPts val="0"/>
              </a:spcBef>
              <a:spcAft>
                <a:spcPts val="0"/>
              </a:spcAft>
              <a:buNone/>
            </a:pPr>
            <a:r>
              <a:rPr lang="en-US" sz="1800">
                <a:latin typeface="Montserrat Light"/>
                <a:ea typeface="Montserrat Light"/>
                <a:cs typeface="Montserrat Light"/>
                <a:sym typeface="Montserrat Light"/>
              </a:rPr>
              <a:t>Applied Mathematics</a:t>
            </a:r>
            <a:endParaRPr sz="1800">
              <a:latin typeface="Montserrat Light"/>
              <a:ea typeface="Montserrat Light"/>
              <a:cs typeface="Montserrat Light"/>
              <a:sym typeface="Montserrat Light"/>
            </a:endParaRPr>
          </a:p>
        </p:txBody>
      </p:sp>
      <p:sp>
        <p:nvSpPr>
          <p:cNvPr id="66" name="Google Shape;66;p14"/>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pic>
        <p:nvPicPr>
          <p:cNvPr id="67" name="Google Shape;67;p14"/>
          <p:cNvPicPr preferRelativeResize="0"/>
          <p:nvPr/>
        </p:nvPicPr>
        <p:blipFill rotWithShape="1">
          <a:blip r:embed="rId3">
            <a:alphaModFix/>
          </a:blip>
          <a:srcRect b="6895" l="14893" r="0" t="28716"/>
          <a:stretch/>
        </p:blipFill>
        <p:spPr>
          <a:xfrm>
            <a:off x="1426400" y="906543"/>
            <a:ext cx="2735400" cy="2757300"/>
          </a:xfrm>
          <a:prstGeom prst="ellipse">
            <a:avLst/>
          </a:prstGeom>
          <a:noFill/>
          <a:ln>
            <a:noFill/>
          </a:ln>
        </p:spPr>
      </p:pic>
      <p:pic>
        <p:nvPicPr>
          <p:cNvPr id="68" name="Google Shape;68;p14"/>
          <p:cNvPicPr preferRelativeResize="0"/>
          <p:nvPr/>
        </p:nvPicPr>
        <p:blipFill>
          <a:blip r:embed="rId4">
            <a:alphaModFix/>
          </a:blip>
          <a:stretch>
            <a:fillRect/>
          </a:stretch>
        </p:blipFill>
        <p:spPr>
          <a:xfrm>
            <a:off x="4955925" y="890650"/>
            <a:ext cx="2789100" cy="27891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nvSpPr>
        <p:spPr>
          <a:xfrm>
            <a:off x="246562" y="420078"/>
            <a:ext cx="32148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Visualizations</a:t>
            </a:r>
            <a:endParaRPr>
              <a:latin typeface="Montserrat"/>
              <a:ea typeface="Montserrat"/>
              <a:cs typeface="Montserrat"/>
              <a:sym typeface="Montserrat"/>
            </a:endParaRPr>
          </a:p>
        </p:txBody>
      </p:sp>
      <p:sp>
        <p:nvSpPr>
          <p:cNvPr id="221" name="Google Shape;221;p32"/>
          <p:cNvSpPr txBox="1"/>
          <p:nvPr>
            <p:ph idx="4294967295" type="body"/>
          </p:nvPr>
        </p:nvSpPr>
        <p:spPr>
          <a:xfrm>
            <a:off x="1568050" y="878875"/>
            <a:ext cx="5113500" cy="361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What we will cover:</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US">
                <a:latin typeface="Montserrat"/>
                <a:ea typeface="Montserrat"/>
                <a:cs typeface="Montserrat"/>
                <a:sym typeface="Montserrat"/>
              </a:rPr>
              <a:t>graphing with pandas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graphing with matplotlib</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graphing with seaborn</a:t>
            </a:r>
            <a:endParaRPr>
              <a:latin typeface="Montserrat"/>
              <a:ea typeface="Montserrat"/>
              <a:cs typeface="Montserrat"/>
              <a:sym typeface="Montserrat"/>
            </a:endParaRPr>
          </a:p>
        </p:txBody>
      </p:sp>
      <p:sp>
        <p:nvSpPr>
          <p:cNvPr id="222" name="Google Shape;222;p32"/>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23" name="Google Shape;223;p32"/>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nvSpPr>
        <p:spPr>
          <a:xfrm>
            <a:off x="246551" y="420075"/>
            <a:ext cx="48336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Some Questions for You - Discuss</a:t>
            </a:r>
            <a:endParaRPr>
              <a:latin typeface="Montserrat"/>
              <a:ea typeface="Montserrat"/>
              <a:cs typeface="Montserrat"/>
              <a:sym typeface="Montserrat"/>
            </a:endParaRPr>
          </a:p>
        </p:txBody>
      </p:sp>
      <p:sp>
        <p:nvSpPr>
          <p:cNvPr id="229" name="Google Shape;229;p33"/>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30" name="Google Shape;230;p33"/>
          <p:cNvSpPr txBox="1"/>
          <p:nvPr>
            <p:ph idx="4294967295" type="body"/>
          </p:nvPr>
        </p:nvSpPr>
        <p:spPr>
          <a:xfrm>
            <a:off x="779025" y="978775"/>
            <a:ext cx="8145300" cy="3615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Why would we want to create graphs of our data?</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US">
                <a:latin typeface="Montserrat"/>
                <a:ea typeface="Montserrat"/>
                <a:cs typeface="Montserrat"/>
                <a:sym typeface="Montserrat"/>
              </a:rPr>
              <a:t>What can we learn from visualizations, that we can’t easily see just from looking at data in data frames and tables?</a:t>
            </a:r>
            <a:endParaRPr>
              <a:latin typeface="Montserrat"/>
              <a:ea typeface="Montserrat"/>
              <a:cs typeface="Montserrat"/>
              <a:sym typeface="Montserrat"/>
            </a:endParaRPr>
          </a:p>
        </p:txBody>
      </p:sp>
      <p:sp>
        <p:nvSpPr>
          <p:cNvPr id="231" name="Google Shape;231;p33"/>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4"/>
          <p:cNvSpPr txBox="1"/>
          <p:nvPr/>
        </p:nvSpPr>
        <p:spPr>
          <a:xfrm>
            <a:off x="246562" y="420078"/>
            <a:ext cx="32148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a:latin typeface="Montserrat"/>
                <a:ea typeface="Montserrat"/>
                <a:cs typeface="Montserrat"/>
                <a:sym typeface="Montserrat"/>
              </a:rPr>
              <a:t>Line Graphs</a:t>
            </a:r>
            <a:endParaRPr>
              <a:latin typeface="Montserrat"/>
              <a:ea typeface="Montserrat"/>
              <a:cs typeface="Montserrat"/>
              <a:sym typeface="Montserrat"/>
            </a:endParaRPr>
          </a:p>
        </p:txBody>
      </p:sp>
      <p:sp>
        <p:nvSpPr>
          <p:cNvPr id="237" name="Google Shape;237;p34"/>
          <p:cNvSpPr txBox="1"/>
          <p:nvPr/>
        </p:nvSpPr>
        <p:spPr>
          <a:xfrm>
            <a:off x="279831" y="922475"/>
            <a:ext cx="1900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urier New"/>
              <a:ea typeface="Courier New"/>
              <a:cs typeface="Courier New"/>
              <a:sym typeface="Courier New"/>
            </a:endParaRPr>
          </a:p>
        </p:txBody>
      </p:sp>
      <p:sp>
        <p:nvSpPr>
          <p:cNvPr id="238" name="Google Shape;238;p34"/>
          <p:cNvSpPr txBox="1"/>
          <p:nvPr/>
        </p:nvSpPr>
        <p:spPr>
          <a:xfrm>
            <a:off x="263088" y="2125775"/>
            <a:ext cx="19002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Courier New"/>
              <a:ea typeface="Courier New"/>
              <a:cs typeface="Courier New"/>
              <a:sym typeface="Courier New"/>
            </a:endParaRPr>
          </a:p>
        </p:txBody>
      </p:sp>
      <p:sp>
        <p:nvSpPr>
          <p:cNvPr id="239" name="Google Shape;239;p34"/>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40" name="Google Shape;240;p34"/>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
        <p:nvSpPr>
          <p:cNvPr id="241" name="Google Shape;241;p34"/>
          <p:cNvSpPr txBox="1"/>
          <p:nvPr/>
        </p:nvSpPr>
        <p:spPr>
          <a:xfrm>
            <a:off x="309600" y="878900"/>
            <a:ext cx="4963800" cy="356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txBox="1"/>
          <p:nvPr>
            <p:ph idx="4294967295" type="body"/>
          </p:nvPr>
        </p:nvSpPr>
        <p:spPr>
          <a:xfrm>
            <a:off x="279825" y="846575"/>
            <a:ext cx="4364400" cy="359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First we’ll look at </a:t>
            </a:r>
            <a:r>
              <a:rPr lang="en-US">
                <a:solidFill>
                  <a:srgbClr val="0000FF"/>
                </a:solidFill>
                <a:latin typeface="Montserrat"/>
                <a:ea typeface="Montserrat"/>
                <a:cs typeface="Montserrat"/>
                <a:sym typeface="Montserrat"/>
              </a:rPr>
              <a:t>Line Graphs</a:t>
            </a:r>
            <a:r>
              <a:rPr lang="en-US">
                <a:latin typeface="Montserrat"/>
                <a:ea typeface="Montserrat"/>
                <a:cs typeface="Montserrat"/>
                <a:sym typeface="Montserrat"/>
              </a:rPr>
              <a:t>:</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US">
                <a:latin typeface="Montserrat"/>
                <a:ea typeface="Montserrat"/>
                <a:cs typeface="Montserrat"/>
                <a:sym typeface="Montserrat"/>
              </a:rPr>
              <a:t>line graphs are generally used to show change over time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a single line represents one set of data</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multiple lines can be used to represent multiple sets of data over the same x and y variables</a:t>
            </a:r>
            <a:endParaRPr>
              <a:latin typeface="Montserrat"/>
              <a:ea typeface="Montserrat"/>
              <a:cs typeface="Montserrat"/>
              <a:sym typeface="Montserrat"/>
            </a:endParaRPr>
          </a:p>
        </p:txBody>
      </p:sp>
      <p:pic>
        <p:nvPicPr>
          <p:cNvPr id="243" name="Google Shape;243;p34"/>
          <p:cNvPicPr preferRelativeResize="0"/>
          <p:nvPr/>
        </p:nvPicPr>
        <p:blipFill>
          <a:blip r:embed="rId3">
            <a:alphaModFix/>
          </a:blip>
          <a:stretch>
            <a:fillRect/>
          </a:stretch>
        </p:blipFill>
        <p:spPr>
          <a:xfrm>
            <a:off x="5273400" y="2560825"/>
            <a:ext cx="3076050" cy="2086675"/>
          </a:xfrm>
          <a:prstGeom prst="rect">
            <a:avLst/>
          </a:prstGeom>
          <a:noFill/>
          <a:ln>
            <a:noFill/>
          </a:ln>
        </p:spPr>
      </p:pic>
      <p:pic>
        <p:nvPicPr>
          <p:cNvPr id="244" name="Google Shape;244;p34"/>
          <p:cNvPicPr preferRelativeResize="0"/>
          <p:nvPr/>
        </p:nvPicPr>
        <p:blipFill>
          <a:blip r:embed="rId4">
            <a:alphaModFix/>
          </a:blip>
          <a:stretch>
            <a:fillRect/>
          </a:stretch>
        </p:blipFill>
        <p:spPr>
          <a:xfrm>
            <a:off x="5290475" y="378524"/>
            <a:ext cx="3041900" cy="19798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5"/>
          <p:cNvSpPr txBox="1"/>
          <p:nvPr/>
        </p:nvSpPr>
        <p:spPr>
          <a:xfrm>
            <a:off x="246551" y="420075"/>
            <a:ext cx="48336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Bar Graphs</a:t>
            </a:r>
            <a:endParaRPr>
              <a:latin typeface="Montserrat"/>
              <a:ea typeface="Montserrat"/>
              <a:cs typeface="Montserrat"/>
              <a:sym typeface="Montserrat"/>
            </a:endParaRPr>
          </a:p>
        </p:txBody>
      </p:sp>
      <p:sp>
        <p:nvSpPr>
          <p:cNvPr id="250" name="Google Shape;250;p35"/>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51" name="Google Shape;251;p35"/>
          <p:cNvSpPr txBox="1"/>
          <p:nvPr>
            <p:ph idx="4294967295" type="body"/>
          </p:nvPr>
        </p:nvSpPr>
        <p:spPr>
          <a:xfrm>
            <a:off x="4100450" y="772800"/>
            <a:ext cx="4364400" cy="39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Now </a:t>
            </a:r>
            <a:r>
              <a:rPr lang="en-US">
                <a:latin typeface="Montserrat"/>
                <a:ea typeface="Montserrat"/>
                <a:cs typeface="Montserrat"/>
                <a:sym typeface="Montserrat"/>
              </a:rPr>
              <a:t>let’s look at </a:t>
            </a:r>
            <a:r>
              <a:rPr lang="en-US">
                <a:solidFill>
                  <a:srgbClr val="0000FF"/>
                </a:solidFill>
                <a:latin typeface="Montserrat"/>
                <a:ea typeface="Montserrat"/>
                <a:cs typeface="Montserrat"/>
                <a:sym typeface="Montserrat"/>
              </a:rPr>
              <a:t>bar graphs</a:t>
            </a:r>
            <a:r>
              <a:rPr lang="en-US">
                <a:latin typeface="Montserrat"/>
                <a:ea typeface="Montserrat"/>
                <a:cs typeface="Montserrat"/>
                <a:sym typeface="Montserrat"/>
              </a:rPr>
              <a:t>:</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US">
                <a:latin typeface="Montserrat"/>
                <a:ea typeface="Montserrat"/>
                <a:cs typeface="Montserrat"/>
                <a:sym typeface="Montserrat"/>
              </a:rPr>
              <a:t>bar graphs are used to show a distribution of categorical data</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one axis is categorical, one is numerical</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one bar corresponds to each category</a:t>
            </a:r>
            <a:endParaRPr>
              <a:latin typeface="Montserrat"/>
              <a:ea typeface="Montserrat"/>
              <a:cs typeface="Montserrat"/>
              <a:sym typeface="Montserrat"/>
            </a:endParaRPr>
          </a:p>
          <a:p>
            <a:pPr indent="-342900" lvl="0" marL="457200" marR="0" rtl="0" algn="l">
              <a:lnSpc>
                <a:spcPct val="115000"/>
              </a:lnSpc>
              <a:spcBef>
                <a:spcPts val="0"/>
              </a:spcBef>
              <a:spcAft>
                <a:spcPts val="0"/>
              </a:spcAft>
              <a:buClr>
                <a:schemeClr val="dk2"/>
              </a:buClr>
              <a:buSzPts val="1800"/>
              <a:buFont typeface="Montserrat"/>
              <a:buChar char="●"/>
            </a:pPr>
            <a:r>
              <a:rPr lang="en-US">
                <a:latin typeface="Montserrat"/>
                <a:ea typeface="Montserrat"/>
                <a:cs typeface="Montserrat"/>
                <a:sym typeface="Montserrat"/>
              </a:rPr>
              <a:t>the height (or length) of the bar is the count of individuals in that category</a:t>
            </a:r>
            <a:endParaRPr>
              <a:latin typeface="Montserrat"/>
              <a:ea typeface="Montserrat"/>
              <a:cs typeface="Montserrat"/>
              <a:sym typeface="Montserrat"/>
            </a:endParaRPr>
          </a:p>
        </p:txBody>
      </p:sp>
      <p:pic>
        <p:nvPicPr>
          <p:cNvPr id="252" name="Google Shape;252;p35"/>
          <p:cNvPicPr preferRelativeResize="0"/>
          <p:nvPr/>
        </p:nvPicPr>
        <p:blipFill>
          <a:blip r:embed="rId3">
            <a:alphaModFix/>
          </a:blip>
          <a:stretch>
            <a:fillRect/>
          </a:stretch>
        </p:blipFill>
        <p:spPr>
          <a:xfrm>
            <a:off x="422050" y="1633313"/>
            <a:ext cx="3400425" cy="2200275"/>
          </a:xfrm>
          <a:prstGeom prst="rect">
            <a:avLst/>
          </a:prstGeom>
          <a:noFill/>
          <a:ln>
            <a:noFill/>
          </a:ln>
        </p:spPr>
      </p:pic>
      <p:sp>
        <p:nvSpPr>
          <p:cNvPr id="253" name="Google Shape;253;p35"/>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36"/>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Histograms</a:t>
            </a:r>
            <a:endParaRPr>
              <a:latin typeface="Montserrat"/>
              <a:ea typeface="Montserrat"/>
              <a:cs typeface="Montserrat"/>
              <a:sym typeface="Montserrat"/>
            </a:endParaRPr>
          </a:p>
        </p:txBody>
      </p:sp>
      <p:sp>
        <p:nvSpPr>
          <p:cNvPr id="259" name="Google Shape;259;p36"/>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60" name="Google Shape;260;p36"/>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
        <p:nvSpPr>
          <p:cNvPr id="261" name="Google Shape;261;p36"/>
          <p:cNvSpPr txBox="1"/>
          <p:nvPr>
            <p:ph idx="4294967295" type="body"/>
          </p:nvPr>
        </p:nvSpPr>
        <p:spPr>
          <a:xfrm>
            <a:off x="4100450" y="772800"/>
            <a:ext cx="4364400" cy="39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Next let’s look at </a:t>
            </a:r>
            <a:r>
              <a:rPr lang="en-US">
                <a:solidFill>
                  <a:srgbClr val="0000FF"/>
                </a:solidFill>
                <a:latin typeface="Montserrat"/>
                <a:ea typeface="Montserrat"/>
                <a:cs typeface="Montserrat"/>
                <a:sym typeface="Montserrat"/>
              </a:rPr>
              <a:t>histograms</a:t>
            </a:r>
            <a:r>
              <a:rPr lang="en-US">
                <a:latin typeface="Montserrat"/>
                <a:ea typeface="Montserrat"/>
                <a:cs typeface="Montserrat"/>
                <a:sym typeface="Montserrat"/>
              </a:rPr>
              <a:t>:</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US">
                <a:latin typeface="Montserrat"/>
                <a:ea typeface="Montserrat"/>
                <a:cs typeface="Montserrat"/>
                <a:sym typeface="Montserrat"/>
              </a:rPr>
              <a:t>histograms are used to show a distribution of numerical data</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shows the frequency of one continuous variable across a range separated into “bins”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one bar corresponds to each bin</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uses the area principle</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the area of each bar (base x height) is the percent of individual points in that bin</a:t>
            </a:r>
            <a:endParaRPr>
              <a:latin typeface="Montserrat"/>
              <a:ea typeface="Montserrat"/>
              <a:cs typeface="Montserrat"/>
              <a:sym typeface="Montserrat"/>
            </a:endParaRPr>
          </a:p>
        </p:txBody>
      </p:sp>
      <p:pic>
        <p:nvPicPr>
          <p:cNvPr id="262" name="Google Shape;262;p36"/>
          <p:cNvPicPr preferRelativeResize="0"/>
          <p:nvPr/>
        </p:nvPicPr>
        <p:blipFill>
          <a:blip r:embed="rId3">
            <a:alphaModFix/>
          </a:blip>
          <a:stretch>
            <a:fillRect/>
          </a:stretch>
        </p:blipFill>
        <p:spPr>
          <a:xfrm>
            <a:off x="391750" y="1638075"/>
            <a:ext cx="3238500" cy="2190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7"/>
          <p:cNvSpPr txBox="1"/>
          <p:nvPr/>
        </p:nvSpPr>
        <p:spPr>
          <a:xfrm>
            <a:off x="246551" y="420075"/>
            <a:ext cx="48336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Bar Graph vs Histogram</a:t>
            </a:r>
            <a:endParaRPr>
              <a:latin typeface="Montserrat"/>
              <a:ea typeface="Montserrat"/>
              <a:cs typeface="Montserrat"/>
              <a:sym typeface="Montserrat"/>
            </a:endParaRPr>
          </a:p>
        </p:txBody>
      </p:sp>
      <p:sp>
        <p:nvSpPr>
          <p:cNvPr id="268" name="Google Shape;268;p37"/>
          <p:cNvSpPr txBox="1"/>
          <p:nvPr>
            <p:ph idx="4294967295" type="body"/>
          </p:nvPr>
        </p:nvSpPr>
        <p:spPr>
          <a:xfrm>
            <a:off x="331675" y="999650"/>
            <a:ext cx="4252500" cy="37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Montserrat"/>
                <a:ea typeface="Montserrat"/>
                <a:cs typeface="Montserrat"/>
                <a:sym typeface="Montserrat"/>
              </a:rPr>
              <a:t>Bar Graph:</a:t>
            </a:r>
            <a:endParaRPr>
              <a:solidFill>
                <a:srgbClr val="666666"/>
              </a:solidFill>
              <a:latin typeface="Montserrat"/>
              <a:ea typeface="Montserrat"/>
              <a:cs typeface="Montserrat"/>
              <a:sym typeface="Montserrat"/>
            </a:endParaRPr>
          </a:p>
          <a:p>
            <a:pPr indent="-342900" lvl="0" marL="457200" rtl="0" algn="l">
              <a:spcBef>
                <a:spcPts val="160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distribution of categorical variable</a:t>
            </a:r>
            <a:endParaRPr>
              <a:solidFill>
                <a:srgbClr val="666666"/>
              </a:solidFill>
              <a:latin typeface="Montserrat"/>
              <a:ea typeface="Montserrat"/>
              <a:cs typeface="Montserrat"/>
              <a:sym typeface="Montserrat"/>
            </a:endParaRPr>
          </a:p>
          <a:p>
            <a:pPr indent="-342900" lvl="0" marL="457200" rtl="0" algn="l">
              <a:spcBef>
                <a:spcPts val="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bars have arbitrary (but equal) widths and spacings</a:t>
            </a:r>
            <a:endParaRPr>
              <a:solidFill>
                <a:srgbClr val="666666"/>
              </a:solidFill>
              <a:latin typeface="Montserrat"/>
              <a:ea typeface="Montserrat"/>
              <a:cs typeface="Montserrat"/>
              <a:sym typeface="Montserrat"/>
            </a:endParaRPr>
          </a:p>
          <a:p>
            <a:pPr indent="-342900" lvl="0" marL="457200" rtl="0" algn="l">
              <a:spcBef>
                <a:spcPts val="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height (or length) of bars proportional to the percent of individuals</a:t>
            </a:r>
            <a:endParaRPr>
              <a:solidFill>
                <a:srgbClr val="666666"/>
              </a:solidFill>
              <a:latin typeface="Montserrat"/>
              <a:ea typeface="Montserrat"/>
              <a:cs typeface="Montserrat"/>
              <a:sym typeface="Montserrat"/>
            </a:endParaRPr>
          </a:p>
        </p:txBody>
      </p:sp>
      <p:sp>
        <p:nvSpPr>
          <p:cNvPr id="269" name="Google Shape;269;p37"/>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70" name="Google Shape;270;p37"/>
          <p:cNvSpPr txBox="1"/>
          <p:nvPr>
            <p:ph idx="4294967295" type="body"/>
          </p:nvPr>
        </p:nvSpPr>
        <p:spPr>
          <a:xfrm>
            <a:off x="4584175" y="999638"/>
            <a:ext cx="4252500" cy="37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666666"/>
                </a:solidFill>
                <a:latin typeface="Montserrat"/>
                <a:ea typeface="Montserrat"/>
                <a:cs typeface="Montserrat"/>
                <a:sym typeface="Montserrat"/>
              </a:rPr>
              <a:t>Histogram:</a:t>
            </a:r>
            <a:endParaRPr>
              <a:solidFill>
                <a:srgbClr val="666666"/>
              </a:solidFill>
              <a:latin typeface="Montserrat"/>
              <a:ea typeface="Montserrat"/>
              <a:cs typeface="Montserrat"/>
              <a:sym typeface="Montserrat"/>
            </a:endParaRPr>
          </a:p>
          <a:p>
            <a:pPr indent="-342900" lvl="0" marL="457200" rtl="0" algn="l">
              <a:spcBef>
                <a:spcPts val="160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distribution of numerical variable</a:t>
            </a:r>
            <a:endParaRPr>
              <a:solidFill>
                <a:srgbClr val="666666"/>
              </a:solidFill>
              <a:latin typeface="Montserrat"/>
              <a:ea typeface="Montserrat"/>
              <a:cs typeface="Montserrat"/>
              <a:sym typeface="Montserrat"/>
            </a:endParaRPr>
          </a:p>
          <a:p>
            <a:pPr indent="-342900" lvl="0" marL="457200" rtl="0" algn="l">
              <a:spcBef>
                <a:spcPts val="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horizontal axis is numerical: to scale, no gaps, bins can be unequal</a:t>
            </a:r>
            <a:endParaRPr>
              <a:solidFill>
                <a:srgbClr val="666666"/>
              </a:solidFill>
              <a:latin typeface="Montserrat"/>
              <a:ea typeface="Montserrat"/>
              <a:cs typeface="Montserrat"/>
              <a:sym typeface="Montserrat"/>
            </a:endParaRPr>
          </a:p>
          <a:p>
            <a:pPr indent="-342900" lvl="0" marL="457200" rtl="0" algn="l">
              <a:spcBef>
                <a:spcPts val="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Area of bars proportional to the percent of individuals</a:t>
            </a:r>
            <a:endParaRPr>
              <a:solidFill>
                <a:srgbClr val="666666"/>
              </a:solidFill>
              <a:latin typeface="Montserrat"/>
              <a:ea typeface="Montserrat"/>
              <a:cs typeface="Montserrat"/>
              <a:sym typeface="Montserrat"/>
            </a:endParaRPr>
          </a:p>
          <a:p>
            <a:pPr indent="0" lvl="0" marL="457200" rtl="0" algn="l">
              <a:spcBef>
                <a:spcPts val="1600"/>
              </a:spcBef>
              <a:spcAft>
                <a:spcPts val="1600"/>
              </a:spcAft>
              <a:buNone/>
            </a:pPr>
            <a:r>
              <a:t/>
            </a:r>
            <a:endParaRPr>
              <a:solidFill>
                <a:srgbClr val="666666"/>
              </a:solidFill>
              <a:latin typeface="Montserrat"/>
              <a:ea typeface="Montserrat"/>
              <a:cs typeface="Montserrat"/>
              <a:sym typeface="Montserrat"/>
            </a:endParaRPr>
          </a:p>
        </p:txBody>
      </p:sp>
      <p:sp>
        <p:nvSpPr>
          <p:cNvPr id="271" name="Google Shape;271;p37"/>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8"/>
          <p:cNvSpPr txBox="1"/>
          <p:nvPr/>
        </p:nvSpPr>
        <p:spPr>
          <a:xfrm>
            <a:off x="246551" y="420075"/>
            <a:ext cx="48336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Scatterplots</a:t>
            </a:r>
            <a:endParaRPr>
              <a:latin typeface="Montserrat"/>
              <a:ea typeface="Montserrat"/>
              <a:cs typeface="Montserrat"/>
              <a:sym typeface="Montserrat"/>
            </a:endParaRPr>
          </a:p>
        </p:txBody>
      </p:sp>
      <p:sp>
        <p:nvSpPr>
          <p:cNvPr id="277" name="Google Shape;277;p38"/>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78" name="Google Shape;278;p38"/>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
        <p:nvSpPr>
          <p:cNvPr id="279" name="Google Shape;279;p38"/>
          <p:cNvSpPr txBox="1"/>
          <p:nvPr>
            <p:ph idx="4294967295" type="body"/>
          </p:nvPr>
        </p:nvSpPr>
        <p:spPr>
          <a:xfrm>
            <a:off x="481150" y="818750"/>
            <a:ext cx="4364400" cy="392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Montserrat"/>
                <a:ea typeface="Montserrat"/>
                <a:cs typeface="Montserrat"/>
                <a:sym typeface="Montserrat"/>
              </a:rPr>
              <a:t>Lastly, we’ll talk about </a:t>
            </a:r>
            <a:r>
              <a:rPr lang="en-US">
                <a:solidFill>
                  <a:srgbClr val="0000FF"/>
                </a:solidFill>
                <a:latin typeface="Montserrat"/>
                <a:ea typeface="Montserrat"/>
                <a:cs typeface="Montserrat"/>
                <a:sym typeface="Montserrat"/>
              </a:rPr>
              <a:t>scatterplots</a:t>
            </a:r>
            <a:r>
              <a:rPr lang="en-US">
                <a:latin typeface="Montserrat"/>
                <a:ea typeface="Montserrat"/>
                <a:cs typeface="Montserrat"/>
                <a:sym typeface="Montserrat"/>
              </a:rPr>
              <a:t>:</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US">
                <a:latin typeface="Montserrat"/>
                <a:ea typeface="Montserrat"/>
                <a:cs typeface="Montserrat"/>
                <a:sym typeface="Montserrat"/>
              </a:rPr>
              <a:t>scatterplots use dots on a coordinate plane to represent two variables of data</a:t>
            </a:r>
            <a:endParaRPr>
              <a:latin typeface="Montserrat"/>
              <a:ea typeface="Montserrat"/>
              <a:cs typeface="Montserrat"/>
              <a:sym typeface="Montserrat"/>
            </a:endParaRPr>
          </a:p>
          <a:p>
            <a:pPr indent="-342900" lvl="0" marL="457200" marR="0" rtl="0" algn="l">
              <a:lnSpc>
                <a:spcPct val="115000"/>
              </a:lnSpc>
              <a:spcBef>
                <a:spcPts val="0"/>
              </a:spcBef>
              <a:spcAft>
                <a:spcPts val="0"/>
              </a:spcAft>
              <a:buClr>
                <a:schemeClr val="dk2"/>
              </a:buClr>
              <a:buSzPts val="1800"/>
              <a:buFont typeface="Montserrat"/>
              <a:buChar char="●"/>
            </a:pPr>
            <a:r>
              <a:rPr lang="en-US">
                <a:latin typeface="Montserrat"/>
                <a:ea typeface="Montserrat"/>
                <a:cs typeface="Montserrat"/>
                <a:sym typeface="Montserrat"/>
              </a:rPr>
              <a:t>show the relationship between the two variables, which is their correlation</a:t>
            </a:r>
            <a:endParaRPr>
              <a:latin typeface="Montserrat"/>
              <a:ea typeface="Montserrat"/>
              <a:cs typeface="Montserrat"/>
              <a:sym typeface="Montserrat"/>
            </a:endParaRPr>
          </a:p>
          <a:p>
            <a:pPr indent="-342900" lvl="0" marL="457200" marR="0" rtl="0" algn="l">
              <a:lnSpc>
                <a:spcPct val="115000"/>
              </a:lnSpc>
              <a:spcBef>
                <a:spcPts val="0"/>
              </a:spcBef>
              <a:spcAft>
                <a:spcPts val="0"/>
              </a:spcAft>
              <a:buSzPts val="1800"/>
              <a:buFont typeface="Montserrat"/>
              <a:buChar char="●"/>
            </a:pPr>
            <a:r>
              <a:rPr lang="en-US">
                <a:latin typeface="Montserrat"/>
                <a:ea typeface="Montserrat"/>
                <a:cs typeface="Montserrat"/>
                <a:sym typeface="Montserrat"/>
              </a:rPr>
              <a:t>color coding of points can be used to represent groups or categories that points belong to</a:t>
            </a:r>
            <a:endParaRPr>
              <a:latin typeface="Montserrat"/>
              <a:ea typeface="Montserrat"/>
              <a:cs typeface="Montserrat"/>
              <a:sym typeface="Montserrat"/>
            </a:endParaRPr>
          </a:p>
        </p:txBody>
      </p:sp>
      <p:pic>
        <p:nvPicPr>
          <p:cNvPr id="280" name="Google Shape;280;p38"/>
          <p:cNvPicPr preferRelativeResize="0"/>
          <p:nvPr/>
        </p:nvPicPr>
        <p:blipFill>
          <a:blip r:embed="rId3">
            <a:alphaModFix/>
          </a:blip>
          <a:stretch>
            <a:fillRect/>
          </a:stretch>
        </p:blipFill>
        <p:spPr>
          <a:xfrm>
            <a:off x="4997950" y="899638"/>
            <a:ext cx="3993651" cy="334421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9"/>
          <p:cNvSpPr txBox="1"/>
          <p:nvPr/>
        </p:nvSpPr>
        <p:spPr>
          <a:xfrm>
            <a:off x="246551" y="420075"/>
            <a:ext cx="48336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Questions - Discuss</a:t>
            </a:r>
            <a:endParaRPr>
              <a:latin typeface="Montserrat"/>
              <a:ea typeface="Montserrat"/>
              <a:cs typeface="Montserrat"/>
              <a:sym typeface="Montserrat"/>
            </a:endParaRPr>
          </a:p>
        </p:txBody>
      </p:sp>
      <p:sp>
        <p:nvSpPr>
          <p:cNvPr id="286" name="Google Shape;286;p39"/>
          <p:cNvSpPr txBox="1"/>
          <p:nvPr>
            <p:ph idx="4294967295" type="body"/>
          </p:nvPr>
        </p:nvSpPr>
        <p:spPr>
          <a:xfrm>
            <a:off x="311700" y="828600"/>
            <a:ext cx="8520600" cy="3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Montserrat Light"/>
                <a:ea typeface="Montserrat Light"/>
                <a:cs typeface="Montserrat Light"/>
                <a:sym typeface="Montserrat Light"/>
              </a:rPr>
              <a:t>Which type of graph would you use in each situation? Why?</a:t>
            </a:r>
            <a:endParaRPr>
              <a:solidFill>
                <a:srgbClr val="666666"/>
              </a:solidFill>
              <a:latin typeface="Montserrat Light"/>
              <a:ea typeface="Montserrat Light"/>
              <a:cs typeface="Montserrat Light"/>
              <a:sym typeface="Montserrat Light"/>
            </a:endParaRPr>
          </a:p>
          <a:p>
            <a:pPr indent="-342900" lvl="0" marL="457200" rtl="0" algn="l">
              <a:spcBef>
                <a:spcPts val="160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A survey of favorite ice cream flavors had these results: 15 for vanilla, 18 for strawberry, 20 for chocolate, and 7 for mint chip.</a:t>
            </a:r>
            <a:endParaRPr>
              <a:solidFill>
                <a:srgbClr val="666666"/>
              </a:solidFill>
              <a:latin typeface="Montserrat Light"/>
              <a:ea typeface="Montserrat Light"/>
              <a:cs typeface="Montserrat Light"/>
              <a:sym typeface="Montserrat Light"/>
            </a:endParaRPr>
          </a:p>
          <a:p>
            <a:pPr indent="-342900" lvl="0" marL="457200" rtl="0" algn="l">
              <a:spcBef>
                <a:spcPts val="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A child’s height is measured each year from 2005 to 2019</a:t>
            </a:r>
            <a:endParaRPr>
              <a:solidFill>
                <a:srgbClr val="666666"/>
              </a:solidFill>
              <a:latin typeface="Montserrat Light"/>
              <a:ea typeface="Montserrat Light"/>
              <a:cs typeface="Montserrat Light"/>
              <a:sym typeface="Montserrat Light"/>
            </a:endParaRPr>
          </a:p>
          <a:p>
            <a:pPr indent="-342900" lvl="0" marL="457200" rtl="0" algn="l">
              <a:spcBef>
                <a:spcPts val="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In a bucket of 100 fish, the fish’s individual weights vary from 6 ounces to 10 ounces</a:t>
            </a:r>
            <a:endParaRPr>
              <a:solidFill>
                <a:srgbClr val="666666"/>
              </a:solidFill>
              <a:latin typeface="Montserrat Light"/>
              <a:ea typeface="Montserrat Light"/>
              <a:cs typeface="Montserrat Light"/>
              <a:sym typeface="Montserrat Light"/>
            </a:endParaRPr>
          </a:p>
          <a:p>
            <a:pPr indent="-342900" lvl="0" marL="457200" rtl="0" algn="l">
              <a:spcBef>
                <a:spcPts val="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You’re sorting the books in your house by genre and want to know which genre you have the most books about</a:t>
            </a:r>
            <a:endParaRPr>
              <a:solidFill>
                <a:srgbClr val="666666"/>
              </a:solidFill>
              <a:latin typeface="Montserrat Light"/>
              <a:ea typeface="Montserrat Light"/>
              <a:cs typeface="Montserrat Light"/>
              <a:sym typeface="Montserrat Light"/>
            </a:endParaRPr>
          </a:p>
          <a:p>
            <a:pPr indent="-342900" lvl="0" marL="457200" rtl="0" algn="l">
              <a:spcBef>
                <a:spcPts val="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You have receipts from all the orders at your restaurant today, and want to know if tips increase or decrease as the total bill increases</a:t>
            </a:r>
            <a:endParaRPr>
              <a:solidFill>
                <a:srgbClr val="666666"/>
              </a:solidFill>
              <a:latin typeface="Montserrat Light"/>
              <a:ea typeface="Montserrat Light"/>
              <a:cs typeface="Montserrat Light"/>
              <a:sym typeface="Montserrat Light"/>
            </a:endParaRPr>
          </a:p>
          <a:p>
            <a:pPr indent="0" lvl="0" marL="0" rtl="0" algn="l">
              <a:spcBef>
                <a:spcPts val="1600"/>
              </a:spcBef>
              <a:spcAft>
                <a:spcPts val="1600"/>
              </a:spcAft>
              <a:buNone/>
            </a:pPr>
            <a:r>
              <a:t/>
            </a:r>
            <a:endParaRPr>
              <a:highlight>
                <a:srgbClr val="FFFF00"/>
              </a:highlight>
              <a:latin typeface="Montserrat Light"/>
              <a:ea typeface="Montserrat Light"/>
              <a:cs typeface="Montserrat Light"/>
              <a:sym typeface="Montserrat Light"/>
            </a:endParaRPr>
          </a:p>
        </p:txBody>
      </p:sp>
      <p:sp>
        <p:nvSpPr>
          <p:cNvPr id="287" name="Google Shape;287;p39"/>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88" name="Google Shape;288;p39"/>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0"/>
          <p:cNvSpPr txBox="1"/>
          <p:nvPr/>
        </p:nvSpPr>
        <p:spPr>
          <a:xfrm>
            <a:off x="246551" y="420075"/>
            <a:ext cx="48336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Questions - Answers</a:t>
            </a:r>
            <a:endParaRPr>
              <a:latin typeface="Montserrat"/>
              <a:ea typeface="Montserrat"/>
              <a:cs typeface="Montserrat"/>
              <a:sym typeface="Montserrat"/>
            </a:endParaRPr>
          </a:p>
        </p:txBody>
      </p:sp>
      <p:sp>
        <p:nvSpPr>
          <p:cNvPr id="294" name="Google Shape;294;p40"/>
          <p:cNvSpPr txBox="1"/>
          <p:nvPr>
            <p:ph idx="4294967295" type="body"/>
          </p:nvPr>
        </p:nvSpPr>
        <p:spPr>
          <a:xfrm>
            <a:off x="311700" y="828600"/>
            <a:ext cx="8520600" cy="37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Montserrat Light"/>
                <a:ea typeface="Montserrat Light"/>
                <a:cs typeface="Montserrat Light"/>
                <a:sym typeface="Montserrat Light"/>
              </a:rPr>
              <a:t>Which type of graph would you use in each situation? Why?</a:t>
            </a:r>
            <a:endParaRPr>
              <a:solidFill>
                <a:srgbClr val="666666"/>
              </a:solidFill>
              <a:latin typeface="Montserrat Light"/>
              <a:ea typeface="Montserrat Light"/>
              <a:cs typeface="Montserrat Light"/>
              <a:sym typeface="Montserrat Light"/>
            </a:endParaRPr>
          </a:p>
          <a:p>
            <a:pPr indent="-342900" lvl="0" marL="457200" rtl="0" algn="l">
              <a:spcBef>
                <a:spcPts val="160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A survey of favorite ice cream flavors had these results: 15 for vanilla, 18 for strawberry, 20 for chocolate, and 7 for mint chip </a:t>
            </a:r>
            <a:r>
              <a:rPr lang="en-US">
                <a:solidFill>
                  <a:srgbClr val="0000FF"/>
                </a:solidFill>
                <a:latin typeface="Montserrat Light"/>
                <a:ea typeface="Montserrat Light"/>
                <a:cs typeface="Montserrat Light"/>
                <a:sym typeface="Montserrat Light"/>
              </a:rPr>
              <a:t>- Bar Graph</a:t>
            </a:r>
            <a:endParaRPr>
              <a:solidFill>
                <a:srgbClr val="0000FF"/>
              </a:solidFill>
              <a:latin typeface="Montserrat Light"/>
              <a:ea typeface="Montserrat Light"/>
              <a:cs typeface="Montserrat Light"/>
              <a:sym typeface="Montserrat Light"/>
            </a:endParaRPr>
          </a:p>
          <a:p>
            <a:pPr indent="-342900" lvl="0" marL="457200" rtl="0" algn="l">
              <a:spcBef>
                <a:spcPts val="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A child’s height is measured each year from 2005 to 2019 </a:t>
            </a:r>
            <a:r>
              <a:rPr lang="en-US">
                <a:solidFill>
                  <a:srgbClr val="0000FF"/>
                </a:solidFill>
                <a:latin typeface="Montserrat Light"/>
                <a:ea typeface="Montserrat Light"/>
                <a:cs typeface="Montserrat Light"/>
                <a:sym typeface="Montserrat Light"/>
              </a:rPr>
              <a:t>- Line Graph</a:t>
            </a:r>
            <a:endParaRPr>
              <a:solidFill>
                <a:srgbClr val="0000FF"/>
              </a:solidFill>
              <a:latin typeface="Montserrat Light"/>
              <a:ea typeface="Montserrat Light"/>
              <a:cs typeface="Montserrat Light"/>
              <a:sym typeface="Montserrat Light"/>
            </a:endParaRPr>
          </a:p>
          <a:p>
            <a:pPr indent="-342900" lvl="0" marL="457200" rtl="0" algn="l">
              <a:spcBef>
                <a:spcPts val="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In a bucket of 100 fish, the fish’s individual weights vary from 6 ounces to 10 ounces </a:t>
            </a:r>
            <a:r>
              <a:rPr lang="en-US">
                <a:solidFill>
                  <a:srgbClr val="0000FF"/>
                </a:solidFill>
                <a:latin typeface="Montserrat Light"/>
                <a:ea typeface="Montserrat Light"/>
                <a:cs typeface="Montserrat Light"/>
                <a:sym typeface="Montserrat Light"/>
              </a:rPr>
              <a:t>- Histogram</a:t>
            </a:r>
            <a:endParaRPr>
              <a:solidFill>
                <a:srgbClr val="0000FF"/>
              </a:solidFill>
              <a:latin typeface="Montserrat Light"/>
              <a:ea typeface="Montserrat Light"/>
              <a:cs typeface="Montserrat Light"/>
              <a:sym typeface="Montserrat Light"/>
            </a:endParaRPr>
          </a:p>
          <a:p>
            <a:pPr indent="-342900" lvl="0" marL="457200" rtl="0" algn="l">
              <a:spcBef>
                <a:spcPts val="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You’re sorting the books in your house by genre and want to know which genre you have the most books about </a:t>
            </a:r>
            <a:r>
              <a:rPr lang="en-US">
                <a:solidFill>
                  <a:srgbClr val="0000FF"/>
                </a:solidFill>
                <a:latin typeface="Montserrat Light"/>
                <a:ea typeface="Montserrat Light"/>
                <a:cs typeface="Montserrat Light"/>
                <a:sym typeface="Montserrat Light"/>
              </a:rPr>
              <a:t>- Bar Graph</a:t>
            </a:r>
            <a:endParaRPr>
              <a:solidFill>
                <a:srgbClr val="0000FF"/>
              </a:solidFill>
              <a:latin typeface="Montserrat Light"/>
              <a:ea typeface="Montserrat Light"/>
              <a:cs typeface="Montserrat Light"/>
              <a:sym typeface="Montserrat Light"/>
            </a:endParaRPr>
          </a:p>
          <a:p>
            <a:pPr indent="-342900" lvl="0" marL="457200" rtl="0" algn="l">
              <a:spcBef>
                <a:spcPts val="0"/>
              </a:spcBef>
              <a:spcAft>
                <a:spcPts val="0"/>
              </a:spcAft>
              <a:buClr>
                <a:srgbClr val="666666"/>
              </a:buClr>
              <a:buSzPts val="1800"/>
              <a:buFont typeface="Montserrat Light"/>
              <a:buChar char="●"/>
            </a:pPr>
            <a:r>
              <a:rPr lang="en-US">
                <a:solidFill>
                  <a:srgbClr val="666666"/>
                </a:solidFill>
                <a:latin typeface="Montserrat Light"/>
                <a:ea typeface="Montserrat Light"/>
                <a:cs typeface="Montserrat Light"/>
                <a:sym typeface="Montserrat Light"/>
              </a:rPr>
              <a:t>You have receipts from all the orders at your restaurant today, and want to know if tips increase or decrease as the total bill increases </a:t>
            </a:r>
            <a:r>
              <a:rPr lang="en-US">
                <a:solidFill>
                  <a:srgbClr val="0000FF"/>
                </a:solidFill>
                <a:latin typeface="Montserrat Light"/>
                <a:ea typeface="Montserrat Light"/>
                <a:cs typeface="Montserrat Light"/>
                <a:sym typeface="Montserrat Light"/>
              </a:rPr>
              <a:t>- Scatter Plot</a:t>
            </a:r>
            <a:endParaRPr>
              <a:solidFill>
                <a:srgbClr val="0000FF"/>
              </a:solidFill>
              <a:latin typeface="Montserrat Light"/>
              <a:ea typeface="Montserrat Light"/>
              <a:cs typeface="Montserrat Light"/>
              <a:sym typeface="Montserrat Light"/>
            </a:endParaRPr>
          </a:p>
          <a:p>
            <a:pPr indent="0" lvl="0" marL="0" rtl="0" algn="l">
              <a:spcBef>
                <a:spcPts val="1600"/>
              </a:spcBef>
              <a:spcAft>
                <a:spcPts val="1600"/>
              </a:spcAft>
              <a:buNone/>
            </a:pPr>
            <a:r>
              <a:t/>
            </a:r>
            <a:endParaRPr>
              <a:highlight>
                <a:srgbClr val="FFFF00"/>
              </a:highlight>
              <a:latin typeface="Montserrat Light"/>
              <a:ea typeface="Montserrat Light"/>
              <a:cs typeface="Montserrat Light"/>
              <a:sym typeface="Montserrat Light"/>
            </a:endParaRPr>
          </a:p>
        </p:txBody>
      </p:sp>
      <p:sp>
        <p:nvSpPr>
          <p:cNvPr id="295" name="Google Shape;295;p40"/>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296" name="Google Shape;296;p40"/>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1"/>
          <p:cNvSpPr txBox="1"/>
          <p:nvPr/>
        </p:nvSpPr>
        <p:spPr>
          <a:xfrm>
            <a:off x="246562" y="420078"/>
            <a:ext cx="32148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Matplotlib</a:t>
            </a:r>
            <a:endParaRPr>
              <a:latin typeface="Montserrat"/>
              <a:ea typeface="Montserrat"/>
              <a:cs typeface="Montserrat"/>
              <a:sym typeface="Montserrat"/>
            </a:endParaRPr>
          </a:p>
        </p:txBody>
      </p:sp>
      <p:sp>
        <p:nvSpPr>
          <p:cNvPr id="302" name="Google Shape;302;p41"/>
          <p:cNvSpPr txBox="1"/>
          <p:nvPr>
            <p:ph idx="4294967295" type="body"/>
          </p:nvPr>
        </p:nvSpPr>
        <p:spPr>
          <a:xfrm>
            <a:off x="4534275" y="978775"/>
            <a:ext cx="4390200" cy="36156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Matplotlib is a plotting library for Python and NumPy</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It provides an object-oriented API for embedding plots into applications using general-purpose graphical user interface toolkits like Tkinter, wxPython, Qt, or GTK+</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many different kinds of graphs can be made using matplotlib!</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see documentation to explore more</a:t>
            </a:r>
            <a:endParaRPr>
              <a:latin typeface="Montserrat"/>
              <a:ea typeface="Montserrat"/>
              <a:cs typeface="Montserrat"/>
              <a:sym typeface="Montserrat"/>
            </a:endParaRPr>
          </a:p>
        </p:txBody>
      </p:sp>
      <p:sp>
        <p:nvSpPr>
          <p:cNvPr id="303" name="Google Shape;303;p41"/>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04" name="Google Shape;304;p41"/>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pic>
        <p:nvPicPr>
          <p:cNvPr id="305" name="Google Shape;305;p41"/>
          <p:cNvPicPr preferRelativeResize="0"/>
          <p:nvPr/>
        </p:nvPicPr>
        <p:blipFill>
          <a:blip r:embed="rId3">
            <a:alphaModFix/>
          </a:blip>
          <a:stretch>
            <a:fillRect/>
          </a:stretch>
        </p:blipFill>
        <p:spPr>
          <a:xfrm>
            <a:off x="246562" y="2089425"/>
            <a:ext cx="4021849" cy="96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nvSpPr>
        <p:spPr>
          <a:xfrm>
            <a:off x="246562" y="420078"/>
            <a:ext cx="32148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Teaching Assistants</a:t>
            </a:r>
            <a:endParaRPr>
              <a:latin typeface="Montserrat"/>
              <a:ea typeface="Montserrat"/>
              <a:cs typeface="Montserrat"/>
              <a:sym typeface="Montserrat"/>
            </a:endParaRPr>
          </a:p>
        </p:txBody>
      </p:sp>
      <p:sp>
        <p:nvSpPr>
          <p:cNvPr id="74" name="Google Shape;74;p15"/>
          <p:cNvSpPr txBox="1"/>
          <p:nvPr/>
        </p:nvSpPr>
        <p:spPr>
          <a:xfrm>
            <a:off x="1680900" y="3666400"/>
            <a:ext cx="2586300" cy="10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Anjali Unnithan</a:t>
            </a:r>
            <a:endParaRPr sz="20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US" sz="1800">
                <a:latin typeface="Montserrat Light"/>
                <a:ea typeface="Montserrat Light"/>
                <a:cs typeface="Montserrat Light"/>
                <a:sym typeface="Montserrat Light"/>
              </a:rPr>
              <a:t>Junior</a:t>
            </a:r>
            <a:endParaRPr sz="1800">
              <a:latin typeface="Montserrat Light"/>
              <a:ea typeface="Montserrat Light"/>
              <a:cs typeface="Montserrat Light"/>
              <a:sym typeface="Montserrat Light"/>
            </a:endParaRPr>
          </a:p>
          <a:p>
            <a:pPr indent="0" lvl="0" marL="0" rtl="0" algn="ctr">
              <a:spcBef>
                <a:spcPts val="0"/>
              </a:spcBef>
              <a:spcAft>
                <a:spcPts val="0"/>
              </a:spcAft>
              <a:buNone/>
            </a:pPr>
            <a:r>
              <a:rPr lang="en-US" sz="1800">
                <a:latin typeface="Montserrat Light"/>
                <a:ea typeface="Montserrat Light"/>
                <a:cs typeface="Montserrat Light"/>
                <a:sym typeface="Montserrat Light"/>
              </a:rPr>
              <a:t>Statistics</a:t>
            </a:r>
            <a:endParaRPr sz="1800">
              <a:latin typeface="Montserrat Light"/>
              <a:ea typeface="Montserrat Light"/>
              <a:cs typeface="Montserrat Light"/>
              <a:sym typeface="Montserrat Light"/>
            </a:endParaRPr>
          </a:p>
        </p:txBody>
      </p:sp>
      <p:sp>
        <p:nvSpPr>
          <p:cNvPr id="75" name="Google Shape;75;p15"/>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76" name="Google Shape;76;p15"/>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
        <p:nvSpPr>
          <p:cNvPr id="77" name="Google Shape;77;p15"/>
          <p:cNvSpPr txBox="1"/>
          <p:nvPr/>
        </p:nvSpPr>
        <p:spPr>
          <a:xfrm>
            <a:off x="5150713" y="3666400"/>
            <a:ext cx="2586300" cy="100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Kevin Woo</a:t>
            </a:r>
            <a:endParaRPr sz="20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US" sz="1800">
                <a:latin typeface="Montserrat Light"/>
                <a:ea typeface="Montserrat Light"/>
                <a:cs typeface="Montserrat Light"/>
                <a:sym typeface="Montserrat Light"/>
              </a:rPr>
              <a:t>Sophomore</a:t>
            </a:r>
            <a:endParaRPr sz="1800">
              <a:latin typeface="Montserrat Light"/>
              <a:ea typeface="Montserrat Light"/>
              <a:cs typeface="Montserrat Light"/>
              <a:sym typeface="Montserrat Light"/>
            </a:endParaRPr>
          </a:p>
          <a:p>
            <a:pPr indent="0" lvl="0" marL="0" rtl="0" algn="ctr">
              <a:spcBef>
                <a:spcPts val="0"/>
              </a:spcBef>
              <a:spcAft>
                <a:spcPts val="0"/>
              </a:spcAft>
              <a:buNone/>
            </a:pPr>
            <a:r>
              <a:rPr lang="en-US" sz="1500">
                <a:latin typeface="Montserrat Light"/>
                <a:ea typeface="Montserrat Light"/>
                <a:cs typeface="Montserrat Light"/>
                <a:sym typeface="Montserrat Light"/>
              </a:rPr>
              <a:t>Data Science/Economics</a:t>
            </a:r>
            <a:endParaRPr sz="1500">
              <a:latin typeface="Montserrat Light"/>
              <a:ea typeface="Montserrat Light"/>
              <a:cs typeface="Montserrat Light"/>
              <a:sym typeface="Montserrat Light"/>
            </a:endParaRPr>
          </a:p>
        </p:txBody>
      </p:sp>
      <p:pic>
        <p:nvPicPr>
          <p:cNvPr id="78" name="Google Shape;78;p15"/>
          <p:cNvPicPr preferRelativeResize="0"/>
          <p:nvPr/>
        </p:nvPicPr>
        <p:blipFill rotWithShape="1">
          <a:blip r:embed="rId3">
            <a:alphaModFix/>
          </a:blip>
          <a:srcRect b="17464" l="8732" r="8732" t="0"/>
          <a:stretch/>
        </p:blipFill>
        <p:spPr>
          <a:xfrm>
            <a:off x="1592250" y="902800"/>
            <a:ext cx="2763600" cy="2763600"/>
          </a:xfrm>
          <a:prstGeom prst="ellipse">
            <a:avLst/>
          </a:prstGeom>
          <a:noFill/>
          <a:ln>
            <a:noFill/>
          </a:ln>
        </p:spPr>
      </p:pic>
      <p:pic>
        <p:nvPicPr>
          <p:cNvPr id="79" name="Google Shape;79;p15"/>
          <p:cNvPicPr preferRelativeResize="0"/>
          <p:nvPr/>
        </p:nvPicPr>
        <p:blipFill rotWithShape="1">
          <a:blip r:embed="rId4">
            <a:alphaModFix/>
          </a:blip>
          <a:srcRect b="7483" l="0" r="0" t="7475"/>
          <a:stretch/>
        </p:blipFill>
        <p:spPr>
          <a:xfrm>
            <a:off x="5062075" y="902800"/>
            <a:ext cx="2763600" cy="27636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42"/>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Matplotlib</a:t>
            </a:r>
            <a:endParaRPr>
              <a:latin typeface="Montserrat"/>
              <a:ea typeface="Montserrat"/>
              <a:cs typeface="Montserrat"/>
              <a:sym typeface="Montserrat"/>
            </a:endParaRPr>
          </a:p>
        </p:txBody>
      </p:sp>
      <p:sp>
        <p:nvSpPr>
          <p:cNvPr id="311" name="Google Shape;311;p42"/>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12" name="Google Shape;312;p42"/>
          <p:cNvSpPr txBox="1"/>
          <p:nvPr>
            <p:ph idx="4294967295" type="body"/>
          </p:nvPr>
        </p:nvSpPr>
        <p:spPr>
          <a:xfrm>
            <a:off x="581500" y="802825"/>
            <a:ext cx="7687800" cy="364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Consolas"/>
                <a:ea typeface="Consolas"/>
                <a:cs typeface="Consolas"/>
                <a:sym typeface="Consolas"/>
              </a:rPr>
              <a:t>Let’s delve into the matplotlib functions for graphing!</a:t>
            </a:r>
            <a:endParaRPr sz="2000">
              <a:latin typeface="Consolas"/>
              <a:ea typeface="Consolas"/>
              <a:cs typeface="Consolas"/>
              <a:sym typeface="Consolas"/>
            </a:endParaRPr>
          </a:p>
          <a:p>
            <a:pPr indent="-355600" lvl="0" marL="457200" rtl="0" algn="l">
              <a:spcBef>
                <a:spcPts val="1600"/>
              </a:spcBef>
              <a:spcAft>
                <a:spcPts val="0"/>
              </a:spcAft>
              <a:buSzPts val="2000"/>
              <a:buFont typeface="Consolas"/>
              <a:buChar char="●"/>
            </a:pPr>
            <a:r>
              <a:rPr lang="en-US" sz="2000">
                <a:latin typeface="Consolas"/>
                <a:ea typeface="Consolas"/>
                <a:cs typeface="Consolas"/>
                <a:sym typeface="Consolas"/>
              </a:rPr>
              <a:t>plt.plot()</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US" sz="2000">
                <a:latin typeface="Consolas"/>
                <a:ea typeface="Consolas"/>
                <a:cs typeface="Consolas"/>
                <a:sym typeface="Consolas"/>
              </a:rPr>
              <a:t>plt.bar() and plt.barh()</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US" sz="2000">
                <a:latin typeface="Consolas"/>
                <a:ea typeface="Consolas"/>
                <a:cs typeface="Consolas"/>
                <a:sym typeface="Consolas"/>
              </a:rPr>
              <a:t>plt.hist()</a:t>
            </a:r>
            <a:endParaRPr sz="2000">
              <a:latin typeface="Consolas"/>
              <a:ea typeface="Consolas"/>
              <a:cs typeface="Consolas"/>
              <a:sym typeface="Consolas"/>
            </a:endParaRPr>
          </a:p>
          <a:p>
            <a:pPr indent="-355600" lvl="0" marL="457200" rtl="0" algn="l">
              <a:spcBef>
                <a:spcPts val="0"/>
              </a:spcBef>
              <a:spcAft>
                <a:spcPts val="0"/>
              </a:spcAft>
              <a:buSzPts val="2000"/>
              <a:buFont typeface="Consolas"/>
              <a:buChar char="●"/>
            </a:pPr>
            <a:r>
              <a:rPr lang="en-US" sz="2000">
                <a:latin typeface="Consolas"/>
                <a:ea typeface="Consolas"/>
                <a:cs typeface="Consolas"/>
                <a:sym typeface="Consolas"/>
              </a:rPr>
              <a:t>plt.scatter()</a:t>
            </a:r>
            <a:endParaRPr sz="2000">
              <a:latin typeface="Consolas"/>
              <a:ea typeface="Consolas"/>
              <a:cs typeface="Consolas"/>
              <a:sym typeface="Consolas"/>
            </a:endParaRPr>
          </a:p>
        </p:txBody>
      </p:sp>
      <p:sp>
        <p:nvSpPr>
          <p:cNvPr id="313" name="Google Shape;313;p42"/>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3"/>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Demo</a:t>
            </a:r>
            <a:endParaRPr>
              <a:latin typeface="Montserrat"/>
              <a:ea typeface="Montserrat"/>
              <a:cs typeface="Montserrat"/>
              <a:sym typeface="Montserrat"/>
            </a:endParaRPr>
          </a:p>
        </p:txBody>
      </p:sp>
      <p:sp>
        <p:nvSpPr>
          <p:cNvPr id="319" name="Google Shape;319;p43"/>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20" name="Google Shape;320;p43"/>
          <p:cNvSpPr txBox="1"/>
          <p:nvPr>
            <p:ph idx="4294967295" type="body"/>
          </p:nvPr>
        </p:nvSpPr>
        <p:spPr>
          <a:xfrm>
            <a:off x="1530300" y="1262250"/>
            <a:ext cx="6083400" cy="26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Consolas"/>
                <a:ea typeface="Consolas"/>
                <a:cs typeface="Consolas"/>
                <a:sym typeface="Consolas"/>
              </a:rPr>
              <a:t>DEMO</a:t>
            </a:r>
            <a:endParaRPr sz="2000">
              <a:latin typeface="Consolas"/>
              <a:ea typeface="Consolas"/>
              <a:cs typeface="Consolas"/>
              <a:sym typeface="Consolas"/>
            </a:endParaRPr>
          </a:p>
          <a:p>
            <a:pPr indent="0" lvl="0" marL="0" rtl="0" algn="ctr">
              <a:spcBef>
                <a:spcPts val="1600"/>
              </a:spcBef>
              <a:spcAft>
                <a:spcPts val="1600"/>
              </a:spcAft>
              <a:buClr>
                <a:schemeClr val="dk1"/>
              </a:buClr>
              <a:buSzPts val="1100"/>
              <a:buFont typeface="Arial"/>
              <a:buNone/>
            </a:pPr>
            <a:r>
              <a:rPr b="1" lang="en-US" u="sng">
                <a:solidFill>
                  <a:schemeClr val="accent5"/>
                </a:solidFill>
                <a:latin typeface="Montserrat"/>
                <a:ea typeface="Montserrat"/>
                <a:cs typeface="Montserrat"/>
                <a:sym typeface="Montserrat"/>
                <a:hlinkClick r:id="rId3"/>
              </a:rPr>
              <a:t>[https://tinyurl.com/pythondss]</a:t>
            </a:r>
            <a:endParaRPr sz="2000">
              <a:latin typeface="Consolas"/>
              <a:ea typeface="Consolas"/>
              <a:cs typeface="Consolas"/>
              <a:sym typeface="Consolas"/>
            </a:endParaRPr>
          </a:p>
        </p:txBody>
      </p:sp>
      <p:sp>
        <p:nvSpPr>
          <p:cNvPr id="321" name="Google Shape;321;p43"/>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4"/>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Post Demo Discussion</a:t>
            </a:r>
            <a:endParaRPr>
              <a:latin typeface="Montserrat"/>
              <a:ea typeface="Montserrat"/>
              <a:cs typeface="Montserrat"/>
              <a:sym typeface="Montserrat"/>
            </a:endParaRPr>
          </a:p>
        </p:txBody>
      </p:sp>
      <p:sp>
        <p:nvSpPr>
          <p:cNvPr id="327" name="Google Shape;327;p44"/>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28" name="Google Shape;328;p44"/>
          <p:cNvSpPr txBox="1"/>
          <p:nvPr>
            <p:ph idx="4294967295" type="body"/>
          </p:nvPr>
        </p:nvSpPr>
        <p:spPr>
          <a:xfrm>
            <a:off x="1530300" y="789000"/>
            <a:ext cx="6083400" cy="37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000">
                <a:latin typeface="Montserrat"/>
                <a:ea typeface="Montserrat"/>
                <a:cs typeface="Montserrat"/>
                <a:sym typeface="Montserrat"/>
              </a:rPr>
              <a:t>Any questions?</a:t>
            </a:r>
            <a:endParaRPr sz="2000">
              <a:latin typeface="Montserrat"/>
              <a:ea typeface="Montserrat"/>
              <a:cs typeface="Montserrat"/>
              <a:sym typeface="Montserrat"/>
            </a:endParaRPr>
          </a:p>
          <a:p>
            <a:pPr indent="-355600" lvl="0" marL="457200" rtl="0" algn="l">
              <a:spcBef>
                <a:spcPts val="1600"/>
              </a:spcBef>
              <a:spcAft>
                <a:spcPts val="0"/>
              </a:spcAft>
              <a:buSzPts val="2000"/>
              <a:buFont typeface="Montserrat"/>
              <a:buChar char="●"/>
            </a:pPr>
            <a:r>
              <a:rPr lang="en-US" sz="2000">
                <a:latin typeface="Montserrat"/>
                <a:ea typeface="Montserrat"/>
                <a:cs typeface="Montserrat"/>
                <a:sym typeface="Montserrat"/>
              </a:rPr>
              <a:t>Which graphing/matplotlib concept was difficult? What can be clarified?</a:t>
            </a:r>
            <a:endParaRPr sz="2000">
              <a:latin typeface="Montserrat"/>
              <a:ea typeface="Montserrat"/>
              <a:cs typeface="Montserrat"/>
              <a:sym typeface="Montserrat"/>
            </a:endParaRPr>
          </a:p>
          <a:p>
            <a:pPr indent="0" lvl="0" marL="457200" rtl="0" algn="l">
              <a:spcBef>
                <a:spcPts val="1600"/>
              </a:spcBef>
              <a:spcAft>
                <a:spcPts val="1600"/>
              </a:spcAft>
              <a:buNone/>
            </a:pPr>
            <a:r>
              <a:t/>
            </a:r>
            <a:endParaRPr sz="2000">
              <a:latin typeface="Montserrat"/>
              <a:ea typeface="Montserrat"/>
              <a:cs typeface="Montserrat"/>
              <a:sym typeface="Montserrat"/>
            </a:endParaRPr>
          </a:p>
        </p:txBody>
      </p:sp>
      <p:sp>
        <p:nvSpPr>
          <p:cNvPr id="329" name="Google Shape;329;p44"/>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5"/>
          <p:cNvSpPr txBox="1"/>
          <p:nvPr/>
        </p:nvSpPr>
        <p:spPr>
          <a:xfrm>
            <a:off x="246551" y="420075"/>
            <a:ext cx="48336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Seaborn</a:t>
            </a:r>
            <a:endParaRPr>
              <a:latin typeface="Montserrat"/>
              <a:ea typeface="Montserrat"/>
              <a:cs typeface="Montserrat"/>
              <a:sym typeface="Montserrat"/>
            </a:endParaRPr>
          </a:p>
        </p:txBody>
      </p:sp>
      <p:sp>
        <p:nvSpPr>
          <p:cNvPr id="335" name="Google Shape;335;p45"/>
          <p:cNvSpPr txBox="1"/>
          <p:nvPr>
            <p:ph idx="4294967295" type="body"/>
          </p:nvPr>
        </p:nvSpPr>
        <p:spPr>
          <a:xfrm>
            <a:off x="4783975" y="842626"/>
            <a:ext cx="4258200" cy="389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Seaborn is a Python data visualization library based on matplotlib</a:t>
            </a:r>
            <a:endParaRPr>
              <a:solidFill>
                <a:srgbClr val="666666"/>
              </a:solidFill>
              <a:latin typeface="Montserrat"/>
              <a:ea typeface="Montserrat"/>
              <a:cs typeface="Montserrat"/>
              <a:sym typeface="Montserrat"/>
            </a:endParaRPr>
          </a:p>
          <a:p>
            <a:pPr indent="-342900" lvl="0" marL="457200" rtl="0" algn="l">
              <a:spcBef>
                <a:spcPts val="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It provides a high-level interface for drawing attractive and informative statistical graphics</a:t>
            </a:r>
            <a:endParaRPr>
              <a:solidFill>
                <a:srgbClr val="666666"/>
              </a:solidFill>
              <a:latin typeface="Montserrat"/>
              <a:ea typeface="Montserrat"/>
              <a:cs typeface="Montserrat"/>
              <a:sym typeface="Montserrat"/>
            </a:endParaRPr>
          </a:p>
          <a:p>
            <a:pPr indent="-317500" lvl="1" marL="914400" rtl="0" algn="l">
              <a:spcBef>
                <a:spcPts val="0"/>
              </a:spcBef>
              <a:spcAft>
                <a:spcPts val="0"/>
              </a:spcAft>
              <a:buClr>
                <a:srgbClr val="666666"/>
              </a:buClr>
              <a:buSzPts val="1400"/>
              <a:buFont typeface="Montserrat"/>
              <a:buChar char="○"/>
            </a:pPr>
            <a:r>
              <a:rPr lang="en-US">
                <a:solidFill>
                  <a:srgbClr val="666666"/>
                </a:solidFill>
                <a:latin typeface="Montserrat"/>
                <a:ea typeface="Montserrat"/>
                <a:cs typeface="Montserrat"/>
                <a:sym typeface="Montserrat"/>
              </a:rPr>
              <a:t>used for prettier aesthetics and sometimes simpler syntax</a:t>
            </a:r>
            <a:endParaRPr>
              <a:solidFill>
                <a:srgbClr val="666666"/>
              </a:solidFill>
              <a:latin typeface="Montserrat"/>
              <a:ea typeface="Montserrat"/>
              <a:cs typeface="Montserrat"/>
              <a:sym typeface="Montserrat"/>
            </a:endParaRPr>
          </a:p>
          <a:p>
            <a:pPr indent="-317500" lvl="1" marL="914400" rtl="0" algn="l">
              <a:spcBef>
                <a:spcPts val="0"/>
              </a:spcBef>
              <a:spcAft>
                <a:spcPts val="0"/>
              </a:spcAft>
              <a:buClr>
                <a:srgbClr val="666666"/>
              </a:buClr>
              <a:buSzPts val="1400"/>
              <a:buFont typeface="Montserrat"/>
              <a:buChar char="○"/>
            </a:pPr>
            <a:r>
              <a:rPr lang="en-US">
                <a:solidFill>
                  <a:srgbClr val="666666"/>
                </a:solidFill>
                <a:latin typeface="Montserrat"/>
                <a:ea typeface="Montserrat"/>
                <a:cs typeface="Montserrat"/>
                <a:sym typeface="Montserrat"/>
              </a:rPr>
              <a:t>good for complex graphs and analysis</a:t>
            </a:r>
            <a:endParaRPr>
              <a:solidFill>
                <a:srgbClr val="666666"/>
              </a:solidFill>
              <a:latin typeface="Montserrat"/>
              <a:ea typeface="Montserrat"/>
              <a:cs typeface="Montserrat"/>
              <a:sym typeface="Montserrat"/>
            </a:endParaRPr>
          </a:p>
          <a:p>
            <a:pPr indent="0" lvl="0" marL="0" rtl="0" algn="l">
              <a:spcBef>
                <a:spcPts val="0"/>
              </a:spcBef>
              <a:spcAft>
                <a:spcPts val="0"/>
              </a:spcAft>
              <a:buNone/>
            </a:pPr>
            <a:r>
              <a:t/>
            </a:r>
            <a:endParaRPr>
              <a:solidFill>
                <a:srgbClr val="666666"/>
              </a:solidFill>
              <a:latin typeface="Montserrat"/>
              <a:ea typeface="Montserrat"/>
              <a:cs typeface="Montserrat"/>
              <a:sym typeface="Montserrat"/>
            </a:endParaRPr>
          </a:p>
        </p:txBody>
      </p:sp>
      <p:sp>
        <p:nvSpPr>
          <p:cNvPr id="336" name="Google Shape;336;p45"/>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pic>
        <p:nvPicPr>
          <p:cNvPr id="337" name="Google Shape;337;p45"/>
          <p:cNvPicPr preferRelativeResize="0"/>
          <p:nvPr/>
        </p:nvPicPr>
        <p:blipFill>
          <a:blip r:embed="rId3">
            <a:alphaModFix/>
          </a:blip>
          <a:stretch>
            <a:fillRect/>
          </a:stretch>
        </p:blipFill>
        <p:spPr>
          <a:xfrm>
            <a:off x="2747950" y="462850"/>
            <a:ext cx="1881175" cy="1881175"/>
          </a:xfrm>
          <a:prstGeom prst="rect">
            <a:avLst/>
          </a:prstGeom>
          <a:noFill/>
          <a:ln>
            <a:noFill/>
          </a:ln>
        </p:spPr>
      </p:pic>
      <p:pic>
        <p:nvPicPr>
          <p:cNvPr id="338" name="Google Shape;338;p45"/>
          <p:cNvPicPr preferRelativeResize="0"/>
          <p:nvPr/>
        </p:nvPicPr>
        <p:blipFill>
          <a:blip r:embed="rId4">
            <a:alphaModFix/>
          </a:blip>
          <a:stretch>
            <a:fillRect/>
          </a:stretch>
        </p:blipFill>
        <p:spPr>
          <a:xfrm>
            <a:off x="2598075" y="2523475"/>
            <a:ext cx="2482075" cy="2482075"/>
          </a:xfrm>
          <a:prstGeom prst="rect">
            <a:avLst/>
          </a:prstGeom>
          <a:noFill/>
          <a:ln>
            <a:noFill/>
          </a:ln>
        </p:spPr>
      </p:pic>
      <p:sp>
        <p:nvSpPr>
          <p:cNvPr id="339" name="Google Shape;339;p45"/>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pic>
        <p:nvPicPr>
          <p:cNvPr id="340" name="Google Shape;340;p45"/>
          <p:cNvPicPr preferRelativeResize="0"/>
          <p:nvPr/>
        </p:nvPicPr>
        <p:blipFill>
          <a:blip r:embed="rId5">
            <a:alphaModFix/>
          </a:blip>
          <a:stretch>
            <a:fillRect/>
          </a:stretch>
        </p:blipFill>
        <p:spPr>
          <a:xfrm>
            <a:off x="0" y="1907600"/>
            <a:ext cx="2598075" cy="19677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6"/>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Seaborn</a:t>
            </a:r>
            <a:endParaRPr>
              <a:latin typeface="Montserrat"/>
              <a:ea typeface="Montserrat"/>
              <a:cs typeface="Montserrat"/>
              <a:sym typeface="Montserrat"/>
            </a:endParaRPr>
          </a:p>
        </p:txBody>
      </p:sp>
      <p:sp>
        <p:nvSpPr>
          <p:cNvPr id="346" name="Google Shape;346;p46"/>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47" name="Google Shape;347;p46"/>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
        <p:nvSpPr>
          <p:cNvPr id="348" name="Google Shape;348;p46"/>
          <p:cNvSpPr txBox="1"/>
          <p:nvPr>
            <p:ph idx="4294967295" type="body"/>
          </p:nvPr>
        </p:nvSpPr>
        <p:spPr>
          <a:xfrm>
            <a:off x="2479650" y="1344050"/>
            <a:ext cx="4184700" cy="36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666666"/>
                </a:solidFill>
                <a:latin typeface="Montserrat"/>
                <a:ea typeface="Montserrat"/>
                <a:cs typeface="Montserrat"/>
                <a:sym typeface="Montserrat"/>
              </a:rPr>
              <a:t>Seaborn functions for graphing that we will be looking at:</a:t>
            </a:r>
            <a:endParaRPr>
              <a:solidFill>
                <a:srgbClr val="666666"/>
              </a:solidFill>
              <a:latin typeface="Montserrat"/>
              <a:ea typeface="Montserrat"/>
              <a:cs typeface="Montserrat"/>
              <a:sym typeface="Montserrat"/>
            </a:endParaRPr>
          </a:p>
          <a:p>
            <a:pPr indent="0" lvl="0" marL="0" rtl="0" algn="l">
              <a:spcBef>
                <a:spcPts val="0"/>
              </a:spcBef>
              <a:spcAft>
                <a:spcPts val="0"/>
              </a:spcAft>
              <a:buNone/>
            </a:pPr>
            <a:r>
              <a:t/>
            </a:r>
            <a:endParaRPr>
              <a:solidFill>
                <a:srgbClr val="666666"/>
              </a:solidFill>
              <a:latin typeface="Montserrat"/>
              <a:ea typeface="Montserrat"/>
              <a:cs typeface="Montserrat"/>
              <a:sym typeface="Montserrat"/>
            </a:endParaRPr>
          </a:p>
          <a:p>
            <a:pPr indent="-342900" lvl="0" marL="457200" marR="0" rtl="0" algn="l">
              <a:lnSpc>
                <a:spcPct val="115000"/>
              </a:lnSpc>
              <a:spcBef>
                <a:spcPts val="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sns.distplot()</a:t>
            </a:r>
            <a:endParaRPr>
              <a:solidFill>
                <a:srgbClr val="666666"/>
              </a:solidFill>
              <a:latin typeface="Montserrat"/>
              <a:ea typeface="Montserrat"/>
              <a:cs typeface="Montserrat"/>
              <a:sym typeface="Montserrat"/>
            </a:endParaRPr>
          </a:p>
          <a:p>
            <a:pPr indent="0" lvl="0" marL="0" marR="0" rtl="0" algn="l">
              <a:lnSpc>
                <a:spcPct val="115000"/>
              </a:lnSpc>
              <a:spcBef>
                <a:spcPts val="0"/>
              </a:spcBef>
              <a:spcAft>
                <a:spcPts val="0"/>
              </a:spcAft>
              <a:buNone/>
            </a:pPr>
            <a:r>
              <a:t/>
            </a:r>
            <a:endParaRPr>
              <a:solidFill>
                <a:srgbClr val="666666"/>
              </a:solidFill>
              <a:latin typeface="Montserrat"/>
              <a:ea typeface="Montserrat"/>
              <a:cs typeface="Montserrat"/>
              <a:sym typeface="Montserrat"/>
            </a:endParaRPr>
          </a:p>
          <a:p>
            <a:pPr indent="-342900" lvl="0" marL="457200" marR="0" rtl="0" algn="l">
              <a:lnSpc>
                <a:spcPct val="115000"/>
              </a:lnSpc>
              <a:spcBef>
                <a:spcPts val="0"/>
              </a:spcBef>
              <a:spcAft>
                <a:spcPts val="0"/>
              </a:spcAft>
              <a:buClr>
                <a:srgbClr val="666666"/>
              </a:buClr>
              <a:buSzPts val="1800"/>
              <a:buFont typeface="Montserrat"/>
              <a:buChar char="●"/>
            </a:pPr>
            <a:r>
              <a:rPr lang="en-US">
                <a:solidFill>
                  <a:srgbClr val="666666"/>
                </a:solidFill>
                <a:latin typeface="Montserrat"/>
                <a:ea typeface="Montserrat"/>
                <a:cs typeface="Montserrat"/>
                <a:sym typeface="Montserrat"/>
              </a:rPr>
              <a:t>sns.lmplot()</a:t>
            </a:r>
            <a:endParaRPr>
              <a:solidFill>
                <a:srgbClr val="666666"/>
              </a:solidFill>
              <a:latin typeface="Montserrat"/>
              <a:ea typeface="Montserrat"/>
              <a:cs typeface="Montserrat"/>
              <a:sym typeface="Montserrat"/>
            </a:endParaRPr>
          </a:p>
          <a:p>
            <a:pPr indent="0" lvl="0" marL="0" rtl="0" algn="l">
              <a:spcBef>
                <a:spcPts val="0"/>
              </a:spcBef>
              <a:spcAft>
                <a:spcPts val="0"/>
              </a:spcAft>
              <a:buNone/>
            </a:pPr>
            <a:r>
              <a:t/>
            </a:r>
            <a:endParaRPr>
              <a:solidFill>
                <a:srgbClr val="666666"/>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7"/>
          <p:cNvSpPr txBox="1"/>
          <p:nvPr/>
        </p:nvSpPr>
        <p:spPr>
          <a:xfrm>
            <a:off x="246551" y="420075"/>
            <a:ext cx="48336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Seaborn</a:t>
            </a:r>
            <a:endParaRPr>
              <a:latin typeface="Montserrat"/>
              <a:ea typeface="Montserrat"/>
              <a:cs typeface="Montserrat"/>
              <a:sym typeface="Montserrat"/>
            </a:endParaRPr>
          </a:p>
        </p:txBody>
      </p:sp>
      <p:sp>
        <p:nvSpPr>
          <p:cNvPr id="354" name="Google Shape;354;p47"/>
          <p:cNvSpPr txBox="1"/>
          <p:nvPr>
            <p:ph idx="4294967295" type="body"/>
          </p:nvPr>
        </p:nvSpPr>
        <p:spPr>
          <a:xfrm>
            <a:off x="311700" y="828600"/>
            <a:ext cx="8520600" cy="374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latin typeface="Consolas"/>
              <a:ea typeface="Consolas"/>
              <a:cs typeface="Consolas"/>
              <a:sym typeface="Consolas"/>
            </a:endParaRPr>
          </a:p>
          <a:p>
            <a:pPr indent="0" lvl="0" marL="0" rtl="0" algn="ctr">
              <a:spcBef>
                <a:spcPts val="1600"/>
              </a:spcBef>
              <a:spcAft>
                <a:spcPts val="0"/>
              </a:spcAft>
              <a:buNone/>
            </a:pPr>
            <a:r>
              <a:t/>
            </a:r>
            <a:endParaRPr sz="2000">
              <a:latin typeface="Consolas"/>
              <a:ea typeface="Consolas"/>
              <a:cs typeface="Consolas"/>
              <a:sym typeface="Consolas"/>
            </a:endParaRPr>
          </a:p>
          <a:p>
            <a:pPr indent="0" lvl="0" marL="0" rtl="0" algn="ctr">
              <a:spcBef>
                <a:spcPts val="1600"/>
              </a:spcBef>
              <a:spcAft>
                <a:spcPts val="0"/>
              </a:spcAft>
              <a:buClr>
                <a:schemeClr val="dk1"/>
              </a:buClr>
              <a:buSzPts val="1100"/>
              <a:buFont typeface="Arial"/>
              <a:buNone/>
            </a:pPr>
            <a:r>
              <a:rPr lang="en-US" sz="2000">
                <a:latin typeface="Consolas"/>
                <a:ea typeface="Consolas"/>
                <a:cs typeface="Consolas"/>
                <a:sym typeface="Consolas"/>
              </a:rPr>
              <a:t>DEMO</a:t>
            </a:r>
            <a:endParaRPr sz="2000">
              <a:latin typeface="Consolas"/>
              <a:ea typeface="Consolas"/>
              <a:cs typeface="Consolas"/>
              <a:sym typeface="Consolas"/>
            </a:endParaRPr>
          </a:p>
          <a:p>
            <a:pPr indent="0" lvl="0" marL="0" rtl="0" algn="ctr">
              <a:spcBef>
                <a:spcPts val="1600"/>
              </a:spcBef>
              <a:spcAft>
                <a:spcPts val="0"/>
              </a:spcAft>
              <a:buClr>
                <a:schemeClr val="dk1"/>
              </a:buClr>
              <a:buSzPts val="1100"/>
              <a:buFont typeface="Arial"/>
              <a:buNone/>
            </a:pPr>
            <a:r>
              <a:rPr b="1" lang="en-US" u="sng">
                <a:solidFill>
                  <a:schemeClr val="accent5"/>
                </a:solidFill>
                <a:latin typeface="Montserrat"/>
                <a:ea typeface="Montserrat"/>
                <a:cs typeface="Montserrat"/>
                <a:sym typeface="Montserrat"/>
                <a:hlinkClick r:id="rId3"/>
              </a:rPr>
              <a:t>[https://tinyurl.com/pythondss]</a:t>
            </a:r>
            <a:endParaRPr sz="2000">
              <a:latin typeface="Consolas"/>
              <a:ea typeface="Consolas"/>
              <a:cs typeface="Consolas"/>
              <a:sym typeface="Consolas"/>
            </a:endParaRPr>
          </a:p>
          <a:p>
            <a:pPr indent="0" lvl="0" marL="0" marR="0" rtl="0" algn="l">
              <a:lnSpc>
                <a:spcPct val="115000"/>
              </a:lnSpc>
              <a:spcBef>
                <a:spcPts val="1600"/>
              </a:spcBef>
              <a:spcAft>
                <a:spcPts val="0"/>
              </a:spcAft>
              <a:buNone/>
            </a:pPr>
            <a:r>
              <a:t/>
            </a:r>
            <a:endParaRPr>
              <a:latin typeface="Montserrat Light"/>
              <a:ea typeface="Montserrat Light"/>
              <a:cs typeface="Montserrat Light"/>
              <a:sym typeface="Montserrat Light"/>
            </a:endParaRPr>
          </a:p>
          <a:p>
            <a:pPr indent="0" lvl="0" marL="0" rtl="0" algn="l">
              <a:spcBef>
                <a:spcPts val="1600"/>
              </a:spcBef>
              <a:spcAft>
                <a:spcPts val="1600"/>
              </a:spcAft>
              <a:buNone/>
            </a:pPr>
            <a:r>
              <a:t/>
            </a:r>
            <a:endParaRPr>
              <a:latin typeface="Montserrat Light"/>
              <a:ea typeface="Montserrat Light"/>
              <a:cs typeface="Montserrat Light"/>
              <a:sym typeface="Montserrat Light"/>
            </a:endParaRPr>
          </a:p>
        </p:txBody>
      </p:sp>
      <p:sp>
        <p:nvSpPr>
          <p:cNvPr id="355" name="Google Shape;355;p47"/>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56" name="Google Shape;356;p47"/>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8"/>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Review [1/3]</a:t>
            </a:r>
            <a:endParaRPr>
              <a:latin typeface="Montserrat"/>
              <a:ea typeface="Montserrat"/>
              <a:cs typeface="Montserrat"/>
              <a:sym typeface="Montserrat"/>
            </a:endParaRPr>
          </a:p>
        </p:txBody>
      </p:sp>
      <p:sp>
        <p:nvSpPr>
          <p:cNvPr id="362" name="Google Shape;362;p48"/>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63" name="Google Shape;363;p48"/>
          <p:cNvSpPr txBox="1"/>
          <p:nvPr>
            <p:ph idx="4294967295" type="body"/>
          </p:nvPr>
        </p:nvSpPr>
        <p:spPr>
          <a:xfrm>
            <a:off x="1530300" y="1262250"/>
            <a:ext cx="6083400" cy="261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Montserrat"/>
              <a:buChar char="●"/>
            </a:pPr>
            <a:r>
              <a:rPr lang="en-US" sz="2000">
                <a:latin typeface="Montserrat"/>
                <a:ea typeface="Montserrat"/>
                <a:cs typeface="Montserrat"/>
                <a:sym typeface="Montserrat"/>
              </a:rPr>
              <a:t>Arithmetic</a:t>
            </a:r>
            <a:endParaRPr sz="2000">
              <a:latin typeface="Montserrat"/>
              <a:ea typeface="Montserrat"/>
              <a:cs typeface="Montserrat"/>
              <a:sym typeface="Montserrat"/>
            </a:endParaRPr>
          </a:p>
          <a:p>
            <a:pPr indent="-355600" lvl="1" marL="914400" rtl="0" algn="l">
              <a:spcBef>
                <a:spcPts val="0"/>
              </a:spcBef>
              <a:spcAft>
                <a:spcPts val="0"/>
              </a:spcAft>
              <a:buSzPts val="2000"/>
              <a:buFont typeface="Montserrat"/>
              <a:buChar char="○"/>
            </a:pPr>
            <a:r>
              <a:rPr lang="en-US" sz="2000">
                <a:latin typeface="Montserrat"/>
                <a:ea typeface="Montserrat"/>
                <a:cs typeface="Montserrat"/>
                <a:sym typeface="Montserrat"/>
              </a:rPr>
              <a:t>adding values and arrays</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US" sz="2000">
                <a:latin typeface="Montserrat"/>
                <a:ea typeface="Montserrat"/>
                <a:cs typeface="Montserrat"/>
                <a:sym typeface="Montserrat"/>
              </a:rPr>
              <a:t>Conditionals</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US" sz="2000">
                <a:latin typeface="Montserrat"/>
                <a:ea typeface="Montserrat"/>
                <a:cs typeface="Montserrat"/>
                <a:sym typeface="Montserrat"/>
              </a:rPr>
              <a:t>Array functions</a:t>
            </a:r>
            <a:endParaRPr sz="2000">
              <a:latin typeface="Montserrat"/>
              <a:ea typeface="Montserrat"/>
              <a:cs typeface="Montserrat"/>
              <a:sym typeface="Montserrat"/>
            </a:endParaRPr>
          </a:p>
          <a:p>
            <a:pPr indent="-355600" lvl="1" marL="914400" rtl="0" algn="l">
              <a:spcBef>
                <a:spcPts val="0"/>
              </a:spcBef>
              <a:spcAft>
                <a:spcPts val="0"/>
              </a:spcAft>
              <a:buSzPts val="2000"/>
              <a:buFont typeface="Montserrat"/>
              <a:buChar char="○"/>
            </a:pPr>
            <a:r>
              <a:rPr lang="en-US" sz="2000">
                <a:latin typeface="Montserrat"/>
                <a:ea typeface="Montserrat"/>
                <a:cs typeface="Montserrat"/>
                <a:sym typeface="Montserrat"/>
              </a:rPr>
              <a:t>sum, minimum/maximum, etc.</a:t>
            </a:r>
            <a:endParaRPr b="1" sz="2000">
              <a:latin typeface="Montserrat"/>
              <a:ea typeface="Montserrat"/>
              <a:cs typeface="Montserrat"/>
              <a:sym typeface="Montserrat"/>
            </a:endParaRPr>
          </a:p>
        </p:txBody>
      </p:sp>
      <p:sp>
        <p:nvSpPr>
          <p:cNvPr id="364" name="Google Shape;364;p48"/>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9"/>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Review [2/3]</a:t>
            </a:r>
            <a:endParaRPr>
              <a:latin typeface="Montserrat"/>
              <a:ea typeface="Montserrat"/>
              <a:cs typeface="Montserrat"/>
              <a:sym typeface="Montserrat"/>
            </a:endParaRPr>
          </a:p>
        </p:txBody>
      </p:sp>
      <p:sp>
        <p:nvSpPr>
          <p:cNvPr id="370" name="Google Shape;370;p49"/>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71" name="Google Shape;371;p49"/>
          <p:cNvSpPr txBox="1"/>
          <p:nvPr/>
        </p:nvSpPr>
        <p:spPr>
          <a:xfrm>
            <a:off x="1358275" y="1208475"/>
            <a:ext cx="6262200" cy="2916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2"/>
              </a:buClr>
              <a:buSzPts val="2000"/>
              <a:buFont typeface="Montserrat"/>
              <a:buChar char="●"/>
            </a:pPr>
            <a:r>
              <a:rPr lang="en-US" sz="2000">
                <a:solidFill>
                  <a:schemeClr val="dk2"/>
                </a:solidFill>
                <a:latin typeface="Montserrat"/>
                <a:ea typeface="Montserrat"/>
                <a:cs typeface="Montserrat"/>
                <a:sym typeface="Montserrat"/>
              </a:rPr>
              <a:t>Tables</a:t>
            </a:r>
            <a:endParaRPr sz="2000">
              <a:solidFill>
                <a:schemeClr val="dk2"/>
              </a:solidFill>
              <a:latin typeface="Montserrat"/>
              <a:ea typeface="Montserrat"/>
              <a:cs typeface="Montserrat"/>
              <a:sym typeface="Montserrat"/>
            </a:endParaRPr>
          </a:p>
          <a:p>
            <a:pPr indent="-355600" lvl="1" marL="914400" rtl="0" algn="l">
              <a:lnSpc>
                <a:spcPct val="115000"/>
              </a:lnSpc>
              <a:spcBef>
                <a:spcPts val="0"/>
              </a:spcBef>
              <a:spcAft>
                <a:spcPts val="0"/>
              </a:spcAft>
              <a:buClr>
                <a:schemeClr val="dk2"/>
              </a:buClr>
              <a:buSzPts val="2000"/>
              <a:buFont typeface="Montserrat"/>
              <a:buChar char="○"/>
            </a:pPr>
            <a:r>
              <a:rPr lang="en-US" sz="2000">
                <a:solidFill>
                  <a:schemeClr val="dk2"/>
                </a:solidFill>
                <a:latin typeface="Montserrat"/>
                <a:ea typeface="Montserrat"/>
                <a:cs typeface="Montserrat"/>
                <a:sym typeface="Montserrat"/>
              </a:rPr>
              <a:t>Making tables, naming columns of tables, extracting columns</a:t>
            </a:r>
            <a:endParaRPr sz="2000">
              <a:solidFill>
                <a:schemeClr val="dk2"/>
              </a:solidFill>
              <a:latin typeface="Montserrat"/>
              <a:ea typeface="Montserrat"/>
              <a:cs typeface="Montserrat"/>
              <a:sym typeface="Montserrat"/>
            </a:endParaRPr>
          </a:p>
          <a:p>
            <a:pPr indent="-355600" lvl="0" marL="457200" rtl="0" algn="l">
              <a:lnSpc>
                <a:spcPct val="115000"/>
              </a:lnSpc>
              <a:spcBef>
                <a:spcPts val="0"/>
              </a:spcBef>
              <a:spcAft>
                <a:spcPts val="0"/>
              </a:spcAft>
              <a:buClr>
                <a:schemeClr val="dk2"/>
              </a:buClr>
              <a:buSzPts val="2000"/>
              <a:buFont typeface="Montserrat"/>
              <a:buChar char="●"/>
            </a:pPr>
            <a:r>
              <a:rPr lang="en-US" sz="2000">
                <a:solidFill>
                  <a:schemeClr val="dk2"/>
                </a:solidFill>
                <a:latin typeface="Montserrat"/>
                <a:ea typeface="Montserrat"/>
                <a:cs typeface="Montserrat"/>
                <a:sym typeface="Montserrat"/>
              </a:rPr>
              <a:t>Cleaning Data</a:t>
            </a:r>
            <a:endParaRPr sz="2000">
              <a:solidFill>
                <a:schemeClr val="dk2"/>
              </a:solidFill>
              <a:latin typeface="Montserrat"/>
              <a:ea typeface="Montserrat"/>
              <a:cs typeface="Montserrat"/>
              <a:sym typeface="Montserrat"/>
            </a:endParaRPr>
          </a:p>
          <a:p>
            <a:pPr indent="-355600" lvl="1" marL="914400" rtl="0" algn="l">
              <a:lnSpc>
                <a:spcPct val="115000"/>
              </a:lnSpc>
              <a:spcBef>
                <a:spcPts val="0"/>
              </a:spcBef>
              <a:spcAft>
                <a:spcPts val="0"/>
              </a:spcAft>
              <a:buClr>
                <a:schemeClr val="dk2"/>
              </a:buClr>
              <a:buSzPts val="2000"/>
              <a:buFont typeface="Montserrat"/>
              <a:buChar char="○"/>
            </a:pPr>
            <a:r>
              <a:rPr lang="en-US" sz="2000">
                <a:solidFill>
                  <a:schemeClr val="dk2"/>
                </a:solidFill>
                <a:latin typeface="Montserrat"/>
                <a:ea typeface="Montserrat"/>
                <a:cs typeface="Montserrat"/>
                <a:sym typeface="Montserrat"/>
              </a:rPr>
              <a:t>Selecting rows, columns, applying conditions</a:t>
            </a:r>
            <a:endParaRPr sz="2000">
              <a:solidFill>
                <a:schemeClr val="dk2"/>
              </a:solidFill>
              <a:latin typeface="Montserrat"/>
              <a:ea typeface="Montserrat"/>
              <a:cs typeface="Montserrat"/>
              <a:sym typeface="Montserrat"/>
            </a:endParaRPr>
          </a:p>
          <a:p>
            <a:pPr indent="-355600" lvl="0" marL="457200" rtl="0" algn="l">
              <a:lnSpc>
                <a:spcPct val="115000"/>
              </a:lnSpc>
              <a:spcBef>
                <a:spcPts val="0"/>
              </a:spcBef>
              <a:spcAft>
                <a:spcPts val="0"/>
              </a:spcAft>
              <a:buClr>
                <a:schemeClr val="dk2"/>
              </a:buClr>
              <a:buSzPts val="2000"/>
              <a:buFont typeface="Montserrat"/>
              <a:buChar char="●"/>
            </a:pPr>
            <a:r>
              <a:rPr lang="en-US" sz="2000">
                <a:solidFill>
                  <a:schemeClr val="dk2"/>
                </a:solidFill>
                <a:latin typeface="Montserrat"/>
                <a:ea typeface="Montserrat"/>
                <a:cs typeface="Montserrat"/>
                <a:sym typeface="Montserrat"/>
              </a:rPr>
              <a:t>Applying Numpy to PANDAS</a:t>
            </a:r>
            <a:endParaRPr sz="2000">
              <a:latin typeface="Montserrat"/>
              <a:ea typeface="Montserrat"/>
              <a:cs typeface="Montserrat"/>
              <a:sym typeface="Montserrat"/>
            </a:endParaRPr>
          </a:p>
        </p:txBody>
      </p:sp>
      <p:sp>
        <p:nvSpPr>
          <p:cNvPr id="372" name="Google Shape;372;p49"/>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0"/>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Review [3/4]</a:t>
            </a:r>
            <a:endParaRPr>
              <a:latin typeface="Montserrat"/>
              <a:ea typeface="Montserrat"/>
              <a:cs typeface="Montserrat"/>
              <a:sym typeface="Montserrat"/>
            </a:endParaRPr>
          </a:p>
        </p:txBody>
      </p:sp>
      <p:sp>
        <p:nvSpPr>
          <p:cNvPr id="378" name="Google Shape;378;p50"/>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79" name="Google Shape;379;p50"/>
          <p:cNvSpPr txBox="1"/>
          <p:nvPr>
            <p:ph idx="4294967295" type="body"/>
          </p:nvPr>
        </p:nvSpPr>
        <p:spPr>
          <a:xfrm>
            <a:off x="1530300" y="769025"/>
            <a:ext cx="6083400" cy="38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Visualizations</a:t>
            </a:r>
            <a:endParaRPr sz="2000">
              <a:latin typeface="Montserrat"/>
              <a:ea typeface="Montserrat"/>
              <a:cs typeface="Montserrat"/>
              <a:sym typeface="Montserrat"/>
            </a:endParaRPr>
          </a:p>
          <a:p>
            <a:pPr indent="-355600" lvl="0" marL="457200" rtl="0" algn="l">
              <a:spcBef>
                <a:spcPts val="1600"/>
              </a:spcBef>
              <a:spcAft>
                <a:spcPts val="0"/>
              </a:spcAft>
              <a:buSzPts val="2000"/>
              <a:buFont typeface="Montserrat"/>
              <a:buChar char="●"/>
            </a:pPr>
            <a:r>
              <a:rPr lang="en-US" sz="2000">
                <a:latin typeface="Montserrat"/>
                <a:ea typeface="Montserrat"/>
                <a:cs typeface="Montserrat"/>
                <a:sym typeface="Montserrat"/>
              </a:rPr>
              <a:t>T</a:t>
            </a:r>
            <a:r>
              <a:rPr lang="en-US" sz="2000">
                <a:latin typeface="Montserrat"/>
                <a:ea typeface="Montserrat"/>
                <a:cs typeface="Montserrat"/>
                <a:sym typeface="Montserrat"/>
              </a:rPr>
              <a:t>ypes of graphs</a:t>
            </a:r>
            <a:endParaRPr sz="2000">
              <a:latin typeface="Montserrat"/>
              <a:ea typeface="Montserrat"/>
              <a:cs typeface="Montserrat"/>
              <a:sym typeface="Montserrat"/>
            </a:endParaRPr>
          </a:p>
          <a:p>
            <a:pPr indent="-355600" lvl="1" marL="914400" rtl="0" algn="l">
              <a:spcBef>
                <a:spcPts val="0"/>
              </a:spcBef>
              <a:spcAft>
                <a:spcPts val="0"/>
              </a:spcAft>
              <a:buSzPts val="2000"/>
              <a:buFont typeface="Montserrat"/>
              <a:buChar char="○"/>
            </a:pPr>
            <a:r>
              <a:rPr lang="en-US" sz="2000">
                <a:latin typeface="Montserrat"/>
                <a:ea typeface="Montserrat"/>
                <a:cs typeface="Montserrat"/>
                <a:sym typeface="Montserrat"/>
              </a:rPr>
              <a:t>line graphs</a:t>
            </a:r>
            <a:endParaRPr sz="2000">
              <a:latin typeface="Montserrat"/>
              <a:ea typeface="Montserrat"/>
              <a:cs typeface="Montserrat"/>
              <a:sym typeface="Montserrat"/>
            </a:endParaRPr>
          </a:p>
          <a:p>
            <a:pPr indent="-355600" lvl="1" marL="914400" rtl="0" algn="l">
              <a:spcBef>
                <a:spcPts val="0"/>
              </a:spcBef>
              <a:spcAft>
                <a:spcPts val="0"/>
              </a:spcAft>
              <a:buSzPts val="2000"/>
              <a:buFont typeface="Montserrat"/>
              <a:buChar char="○"/>
            </a:pPr>
            <a:r>
              <a:rPr lang="en-US" sz="2000">
                <a:latin typeface="Montserrat"/>
                <a:ea typeface="Montserrat"/>
                <a:cs typeface="Montserrat"/>
                <a:sym typeface="Montserrat"/>
              </a:rPr>
              <a:t>bar graphs</a:t>
            </a:r>
            <a:endParaRPr sz="2000">
              <a:latin typeface="Montserrat"/>
              <a:ea typeface="Montserrat"/>
              <a:cs typeface="Montserrat"/>
              <a:sym typeface="Montserrat"/>
            </a:endParaRPr>
          </a:p>
          <a:p>
            <a:pPr indent="-355600" lvl="1" marL="914400" rtl="0" algn="l">
              <a:spcBef>
                <a:spcPts val="0"/>
              </a:spcBef>
              <a:spcAft>
                <a:spcPts val="0"/>
              </a:spcAft>
              <a:buSzPts val="2000"/>
              <a:buFont typeface="Montserrat"/>
              <a:buChar char="○"/>
            </a:pPr>
            <a:r>
              <a:rPr lang="en-US" sz="2000">
                <a:latin typeface="Montserrat"/>
                <a:ea typeface="Montserrat"/>
                <a:cs typeface="Montserrat"/>
                <a:sym typeface="Montserrat"/>
              </a:rPr>
              <a:t>histograms</a:t>
            </a:r>
            <a:endParaRPr sz="2000">
              <a:latin typeface="Montserrat"/>
              <a:ea typeface="Montserrat"/>
              <a:cs typeface="Montserrat"/>
              <a:sym typeface="Montserrat"/>
            </a:endParaRPr>
          </a:p>
          <a:p>
            <a:pPr indent="-355600" lvl="1" marL="914400" rtl="0" algn="l">
              <a:spcBef>
                <a:spcPts val="0"/>
              </a:spcBef>
              <a:spcAft>
                <a:spcPts val="0"/>
              </a:spcAft>
              <a:buSzPts val="2000"/>
              <a:buFont typeface="Montserrat"/>
              <a:buChar char="○"/>
            </a:pPr>
            <a:r>
              <a:rPr lang="en-US" sz="2000">
                <a:latin typeface="Montserrat"/>
                <a:ea typeface="Montserrat"/>
                <a:cs typeface="Montserrat"/>
                <a:sym typeface="Montserrat"/>
              </a:rPr>
              <a:t>scatterplots</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US" sz="2000">
                <a:latin typeface="Montserrat"/>
                <a:ea typeface="Montserrat"/>
                <a:cs typeface="Montserrat"/>
                <a:sym typeface="Montserrat"/>
              </a:rPr>
              <a:t>Matplotlib library</a:t>
            </a:r>
            <a:endParaRPr sz="2000">
              <a:latin typeface="Montserrat"/>
              <a:ea typeface="Montserrat"/>
              <a:cs typeface="Montserrat"/>
              <a:sym typeface="Montserrat"/>
            </a:endParaRPr>
          </a:p>
          <a:p>
            <a:pPr indent="-355600" lvl="0" marL="457200" rtl="0" algn="l">
              <a:spcBef>
                <a:spcPts val="0"/>
              </a:spcBef>
              <a:spcAft>
                <a:spcPts val="0"/>
              </a:spcAft>
              <a:buSzPts val="2000"/>
              <a:buFont typeface="Montserrat"/>
              <a:buChar char="●"/>
            </a:pPr>
            <a:r>
              <a:rPr lang="en-US" sz="2000">
                <a:latin typeface="Montserrat"/>
                <a:ea typeface="Montserrat"/>
                <a:cs typeface="Montserrat"/>
                <a:sym typeface="Montserrat"/>
              </a:rPr>
              <a:t>Seaborn library</a:t>
            </a:r>
            <a:endParaRPr sz="2000">
              <a:latin typeface="Montserrat"/>
              <a:ea typeface="Montserrat"/>
              <a:cs typeface="Montserrat"/>
              <a:sym typeface="Montserrat"/>
            </a:endParaRPr>
          </a:p>
        </p:txBody>
      </p:sp>
      <p:sp>
        <p:nvSpPr>
          <p:cNvPr id="380" name="Google Shape;380;p50"/>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1"/>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Review [4/4]</a:t>
            </a:r>
            <a:endParaRPr>
              <a:latin typeface="Montserrat"/>
              <a:ea typeface="Montserrat"/>
              <a:cs typeface="Montserrat"/>
              <a:sym typeface="Montserrat"/>
            </a:endParaRPr>
          </a:p>
        </p:txBody>
      </p:sp>
      <p:sp>
        <p:nvSpPr>
          <p:cNvPr id="386" name="Google Shape;386;p51"/>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87" name="Google Shape;387;p51"/>
          <p:cNvSpPr txBox="1"/>
          <p:nvPr>
            <p:ph idx="4294967295" type="body"/>
          </p:nvPr>
        </p:nvSpPr>
        <p:spPr>
          <a:xfrm>
            <a:off x="1530300" y="1262250"/>
            <a:ext cx="6083400" cy="26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Questions?</a:t>
            </a:r>
            <a:endParaRPr sz="2000">
              <a:latin typeface="Montserrat"/>
              <a:ea typeface="Montserrat"/>
              <a:cs typeface="Montserrat"/>
              <a:sym typeface="Montserrat"/>
            </a:endParaRPr>
          </a:p>
          <a:p>
            <a:pPr indent="0" lvl="0" marL="0" rtl="0" algn="ctr">
              <a:spcBef>
                <a:spcPts val="1600"/>
              </a:spcBef>
              <a:spcAft>
                <a:spcPts val="0"/>
              </a:spcAft>
              <a:buNone/>
            </a:pPr>
            <a:r>
              <a:rPr lang="en-US" sz="2000">
                <a:latin typeface="Montserrat"/>
                <a:ea typeface="Montserrat"/>
                <a:cs typeface="Montserrat"/>
                <a:sym typeface="Montserrat"/>
              </a:rPr>
              <a:t>Comments?</a:t>
            </a:r>
            <a:endParaRPr sz="2000">
              <a:latin typeface="Montserrat"/>
              <a:ea typeface="Montserrat"/>
              <a:cs typeface="Montserrat"/>
              <a:sym typeface="Montserrat"/>
            </a:endParaRPr>
          </a:p>
          <a:p>
            <a:pPr indent="0" lvl="0" marL="0" rtl="0" algn="ctr">
              <a:spcBef>
                <a:spcPts val="1600"/>
              </a:spcBef>
              <a:spcAft>
                <a:spcPts val="1600"/>
              </a:spcAft>
              <a:buNone/>
            </a:pPr>
            <a:r>
              <a:rPr lang="en-US" sz="2000">
                <a:latin typeface="Montserrat"/>
                <a:ea typeface="Montserrat"/>
                <a:cs typeface="Montserrat"/>
                <a:sym typeface="Montserrat"/>
              </a:rPr>
              <a:t>Concerns?</a:t>
            </a:r>
            <a:endParaRPr sz="2000">
              <a:latin typeface="Montserrat"/>
              <a:ea typeface="Montserrat"/>
              <a:cs typeface="Montserrat"/>
              <a:sym typeface="Montserrat"/>
            </a:endParaRPr>
          </a:p>
        </p:txBody>
      </p:sp>
      <p:sp>
        <p:nvSpPr>
          <p:cNvPr id="388" name="Google Shape;388;p51"/>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172625" y="340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Montserrat"/>
                <a:ea typeface="Montserrat"/>
                <a:cs typeface="Montserrat"/>
                <a:sym typeface="Montserrat"/>
              </a:rPr>
              <a:t>About DSS!</a:t>
            </a:r>
            <a:endParaRPr sz="1500">
              <a:latin typeface="Montserrat"/>
              <a:ea typeface="Montserrat"/>
              <a:cs typeface="Montserrat"/>
              <a:sym typeface="Montserrat"/>
            </a:endParaRPr>
          </a:p>
        </p:txBody>
      </p:sp>
      <p:sp>
        <p:nvSpPr>
          <p:cNvPr id="85" name="Google Shape;85;p16"/>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86" name="Google Shape;86;p16"/>
          <p:cNvSpPr txBox="1"/>
          <p:nvPr>
            <p:ph idx="1" type="body"/>
          </p:nvPr>
        </p:nvSpPr>
        <p:spPr>
          <a:xfrm>
            <a:off x="311700" y="913425"/>
            <a:ext cx="8520600" cy="3826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US">
                <a:solidFill>
                  <a:schemeClr val="dk1"/>
                </a:solidFill>
                <a:latin typeface="Montserrat"/>
                <a:ea typeface="Montserrat"/>
                <a:cs typeface="Montserrat"/>
                <a:sym typeface="Montserrat"/>
              </a:rPr>
              <a:t>Founded in early 2016, Data Science Society is UC Berkeley’s </a:t>
            </a:r>
            <a:r>
              <a:rPr i="1" lang="en-US">
                <a:solidFill>
                  <a:schemeClr val="dk1"/>
                </a:solidFill>
                <a:latin typeface="Montserrat"/>
                <a:ea typeface="Montserrat"/>
                <a:cs typeface="Montserrat"/>
                <a:sym typeface="Montserrat"/>
              </a:rPr>
              <a:t>first and only</a:t>
            </a:r>
            <a:r>
              <a:rPr lang="en-US">
                <a:solidFill>
                  <a:schemeClr val="dk1"/>
                </a:solidFill>
                <a:latin typeface="Montserrat"/>
                <a:ea typeface="Montserrat"/>
                <a:cs typeface="Montserrat"/>
                <a:sym typeface="Montserrat"/>
              </a:rPr>
              <a:t> undergraduate student organization focused on Data Science.</a:t>
            </a:r>
            <a:endParaRPr>
              <a:solidFill>
                <a:schemeClr val="dk1"/>
              </a:solidFill>
              <a:latin typeface="Montserrat"/>
              <a:ea typeface="Montserrat"/>
              <a:cs typeface="Montserrat"/>
              <a:sym typeface="Montserrat"/>
            </a:endParaRPr>
          </a:p>
          <a:p>
            <a:pPr indent="0" lvl="0" marL="0" rtl="0" algn="just">
              <a:lnSpc>
                <a:spcPct val="100000"/>
              </a:lnSpc>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rPr lang="en-US">
                <a:solidFill>
                  <a:schemeClr val="dk1"/>
                </a:solidFill>
                <a:latin typeface="Montserrat"/>
                <a:ea typeface="Montserrat"/>
                <a:cs typeface="Montserrat"/>
                <a:sym typeface="Montserrat"/>
              </a:rPr>
              <a:t>DSS is committed to helping students build their Data Science skills through learning opportunities and cultivating an academic environment by connecting students with industry leaders and researchers.</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US"/>
              <a:t>Check out our website! </a:t>
            </a:r>
            <a:r>
              <a:rPr lang="en-US" u="sng">
                <a:solidFill>
                  <a:schemeClr val="hlink"/>
                </a:solidFill>
                <a:hlinkClick r:id="rId3"/>
              </a:rPr>
              <a:t>https://dss.berkeley.edu/</a:t>
            </a:r>
            <a:endParaRPr/>
          </a:p>
          <a:p>
            <a:pPr indent="0" lvl="0" marL="0" rtl="0" algn="l">
              <a:spcBef>
                <a:spcPts val="1600"/>
              </a:spcBef>
              <a:spcAft>
                <a:spcPts val="0"/>
              </a:spcAft>
              <a:buNone/>
            </a:pPr>
            <a:r>
              <a:rPr lang="en-US"/>
              <a:t>Follow us on Facebook to stay updated about future workshops and events:</a:t>
            </a:r>
            <a:endParaRPr/>
          </a:p>
          <a:p>
            <a:pPr indent="0" lvl="0" marL="0" rtl="0" algn="l">
              <a:spcBef>
                <a:spcPts val="1600"/>
              </a:spcBef>
              <a:spcAft>
                <a:spcPts val="1600"/>
              </a:spcAft>
              <a:buNone/>
            </a:pPr>
            <a:r>
              <a:rPr lang="en-US" u="sng">
                <a:solidFill>
                  <a:schemeClr val="hlink"/>
                </a:solidFill>
                <a:hlinkClick r:id="rId4"/>
              </a:rPr>
              <a:t>https://www.facebook.com/dssberkeley/</a:t>
            </a:r>
            <a:endParaRPr/>
          </a:p>
        </p:txBody>
      </p:sp>
      <p:sp>
        <p:nvSpPr>
          <p:cNvPr id="87" name="Google Shape;87;p16"/>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2"/>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Mini Project - Discuss: </a:t>
            </a:r>
            <a:endParaRPr>
              <a:latin typeface="Montserrat"/>
              <a:ea typeface="Montserrat"/>
              <a:cs typeface="Montserrat"/>
              <a:sym typeface="Montserrat"/>
            </a:endParaRPr>
          </a:p>
        </p:txBody>
      </p:sp>
      <p:sp>
        <p:nvSpPr>
          <p:cNvPr id="394" name="Google Shape;394;p52"/>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395" name="Google Shape;395;p52"/>
          <p:cNvSpPr txBox="1"/>
          <p:nvPr>
            <p:ph idx="4294967295" type="body"/>
          </p:nvPr>
        </p:nvSpPr>
        <p:spPr>
          <a:xfrm>
            <a:off x="618750" y="838950"/>
            <a:ext cx="7906500" cy="361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A local restaurant</a:t>
            </a:r>
            <a:r>
              <a:rPr lang="en-US" sz="2000">
                <a:latin typeface="Montserrat"/>
                <a:ea typeface="Montserrat"/>
                <a:cs typeface="Montserrat"/>
                <a:sym typeface="Montserrat"/>
              </a:rPr>
              <a:t> reaches out to you, impressed by your skills in manipulating data. The owner there wants to find some sort of correlation between different days of the week and the total amount of money made on each day.</a:t>
            </a:r>
            <a:endParaRPr sz="2000">
              <a:latin typeface="Montserrat"/>
              <a:ea typeface="Montserrat"/>
              <a:cs typeface="Montserrat"/>
              <a:sym typeface="Montserrat"/>
            </a:endParaRPr>
          </a:p>
          <a:p>
            <a:pPr indent="0" lvl="0" marL="0" rtl="0" algn="ctr">
              <a:spcBef>
                <a:spcPts val="1600"/>
              </a:spcBef>
              <a:spcAft>
                <a:spcPts val="1600"/>
              </a:spcAft>
              <a:buNone/>
            </a:pPr>
            <a:r>
              <a:rPr lang="en-US" sz="2000">
                <a:latin typeface="Montserrat"/>
                <a:ea typeface="Montserrat"/>
                <a:cs typeface="Montserrat"/>
                <a:sym typeface="Montserrat"/>
              </a:rPr>
              <a:t>What steps can you take to begin addressing their needs? How would you find which day(s) seem to be the most profitable?</a:t>
            </a:r>
            <a:endParaRPr sz="2000">
              <a:latin typeface="Montserrat"/>
              <a:ea typeface="Montserrat"/>
              <a:cs typeface="Montserrat"/>
              <a:sym typeface="Montserrat"/>
            </a:endParaRPr>
          </a:p>
        </p:txBody>
      </p:sp>
      <p:sp>
        <p:nvSpPr>
          <p:cNvPr id="396" name="Google Shape;396;p52"/>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3"/>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Thanks!</a:t>
            </a:r>
            <a:endParaRPr>
              <a:latin typeface="Montserrat"/>
              <a:ea typeface="Montserrat"/>
              <a:cs typeface="Montserrat"/>
              <a:sym typeface="Montserrat"/>
            </a:endParaRPr>
          </a:p>
        </p:txBody>
      </p:sp>
      <p:sp>
        <p:nvSpPr>
          <p:cNvPr id="402" name="Google Shape;402;p53"/>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403" name="Google Shape;403;p53"/>
          <p:cNvSpPr txBox="1"/>
          <p:nvPr>
            <p:ph idx="4294967295" type="body"/>
          </p:nvPr>
        </p:nvSpPr>
        <p:spPr>
          <a:xfrm>
            <a:off x="1530300" y="1262250"/>
            <a:ext cx="6083400" cy="261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Montserrat"/>
                <a:ea typeface="Montserrat"/>
                <a:cs typeface="Montserrat"/>
                <a:sym typeface="Montserrat"/>
              </a:rPr>
              <a:t>Thank you for coming out to our first Academic Development workshop!</a:t>
            </a:r>
            <a:endParaRPr sz="2000">
              <a:latin typeface="Montserrat"/>
              <a:ea typeface="Montserrat"/>
              <a:cs typeface="Montserrat"/>
              <a:sym typeface="Montserrat"/>
            </a:endParaRPr>
          </a:p>
          <a:p>
            <a:pPr indent="0" lvl="0" marL="0" rtl="0" algn="ctr">
              <a:spcBef>
                <a:spcPts val="1600"/>
              </a:spcBef>
              <a:spcAft>
                <a:spcPts val="0"/>
              </a:spcAft>
              <a:buClr>
                <a:schemeClr val="dk1"/>
              </a:buClr>
              <a:buSzPts val="1100"/>
              <a:buFont typeface="Arial"/>
              <a:buNone/>
            </a:pPr>
            <a:r>
              <a:rPr lang="en-US" u="sng">
                <a:solidFill>
                  <a:schemeClr val="accent5"/>
                </a:solidFill>
                <a:latin typeface="Montserrat"/>
                <a:ea typeface="Montserrat"/>
                <a:cs typeface="Montserrat"/>
                <a:sym typeface="Montserrat"/>
                <a:hlinkClick r:id="rId3"/>
              </a:rPr>
              <a:t>https://www.facebook.com/dssberkeley</a:t>
            </a:r>
            <a:endParaRPr>
              <a:latin typeface="Montserrat"/>
              <a:ea typeface="Montserrat"/>
              <a:cs typeface="Montserrat"/>
              <a:sym typeface="Montserrat"/>
            </a:endParaRPr>
          </a:p>
          <a:p>
            <a:pPr indent="0" lvl="0" marL="0" rtl="0" algn="ctr">
              <a:spcBef>
                <a:spcPts val="1600"/>
              </a:spcBef>
              <a:spcAft>
                <a:spcPts val="1600"/>
              </a:spcAft>
              <a:buNone/>
            </a:pPr>
            <a:r>
              <a:rPr lang="en-US" sz="2000">
                <a:latin typeface="Montserrat"/>
                <a:ea typeface="Montserrat"/>
                <a:cs typeface="Montserrat"/>
                <a:sym typeface="Montserrat"/>
              </a:rPr>
              <a:t>Follow us on facebook to keep updated about future events and workshops!</a:t>
            </a:r>
            <a:endParaRPr sz="2000">
              <a:latin typeface="Montserrat"/>
              <a:ea typeface="Montserrat"/>
              <a:cs typeface="Montserrat"/>
              <a:sym typeface="Montserrat"/>
            </a:endParaRPr>
          </a:p>
        </p:txBody>
      </p:sp>
      <p:sp>
        <p:nvSpPr>
          <p:cNvPr id="404" name="Google Shape;404;p53"/>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54"/>
          <p:cNvSpPr txBox="1"/>
          <p:nvPr>
            <p:ph idx="12" type="sldNum"/>
          </p:nvPr>
        </p:nvSpPr>
        <p:spPr>
          <a:xfrm>
            <a:off x="8472457" y="4663216"/>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410" name="Google Shape;410;p54"/>
          <p:cNvSpPr txBox="1"/>
          <p:nvPr>
            <p:ph type="title"/>
          </p:nvPr>
        </p:nvSpPr>
        <p:spPr>
          <a:xfrm>
            <a:off x="172675" y="315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500">
                <a:latin typeface="Montserrat"/>
                <a:ea typeface="Montserrat"/>
                <a:cs typeface="Montserrat"/>
                <a:sym typeface="Montserrat"/>
              </a:rPr>
              <a:t>Feedback</a:t>
            </a:r>
            <a:endParaRPr sz="1500">
              <a:latin typeface="Montserrat"/>
              <a:ea typeface="Montserrat"/>
              <a:cs typeface="Montserrat"/>
              <a:sym typeface="Montserrat"/>
            </a:endParaRPr>
          </a:p>
        </p:txBody>
      </p:sp>
      <p:sp>
        <p:nvSpPr>
          <p:cNvPr id="411" name="Google Shape;411;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sz="2000">
                <a:solidFill>
                  <a:srgbClr val="000000"/>
                </a:solidFill>
                <a:latin typeface="Montserrat"/>
                <a:ea typeface="Montserrat"/>
                <a:cs typeface="Montserrat"/>
                <a:sym typeface="Montserrat"/>
              </a:rPr>
              <a:t> </a:t>
            </a:r>
            <a:endParaRPr sz="2000">
              <a:solidFill>
                <a:srgbClr val="000000"/>
              </a:solidFill>
              <a:latin typeface="Montserrat"/>
              <a:ea typeface="Montserrat"/>
              <a:cs typeface="Montserrat"/>
              <a:sym typeface="Montserrat"/>
            </a:endParaRPr>
          </a:p>
          <a:p>
            <a:pPr indent="0" lvl="0" marL="0" rtl="0" algn="ctr">
              <a:spcBef>
                <a:spcPts val="1600"/>
              </a:spcBef>
              <a:spcAft>
                <a:spcPts val="0"/>
              </a:spcAft>
              <a:buNone/>
            </a:pPr>
            <a:r>
              <a:rPr lang="en-US" sz="2000">
                <a:solidFill>
                  <a:srgbClr val="000000"/>
                </a:solidFill>
                <a:latin typeface="Montserrat"/>
                <a:ea typeface="Montserrat"/>
                <a:cs typeface="Montserrat"/>
                <a:sym typeface="Montserrat"/>
              </a:rPr>
              <a:t>Give us feedback at </a:t>
            </a:r>
            <a:endParaRPr sz="2000">
              <a:solidFill>
                <a:srgbClr val="000000"/>
              </a:solidFill>
              <a:latin typeface="Montserrat"/>
              <a:ea typeface="Montserrat"/>
              <a:cs typeface="Montserrat"/>
              <a:sym typeface="Montserrat"/>
            </a:endParaRPr>
          </a:p>
          <a:p>
            <a:pPr indent="0" lvl="0" marL="0" rtl="0" algn="ctr">
              <a:spcBef>
                <a:spcPts val="1600"/>
              </a:spcBef>
              <a:spcAft>
                <a:spcPts val="1600"/>
              </a:spcAft>
              <a:buNone/>
            </a:pPr>
            <a:r>
              <a:rPr lang="en-US" sz="2000" u="sng">
                <a:solidFill>
                  <a:schemeClr val="accent5"/>
                </a:solidFill>
                <a:latin typeface="Montserrat"/>
                <a:ea typeface="Montserrat"/>
                <a:cs typeface="Montserrat"/>
                <a:sym typeface="Montserrat"/>
                <a:hlinkClick r:id="rId3"/>
              </a:rPr>
              <a:t>https://goo.gl/forms/tx23Ug303lMWTIzE3</a:t>
            </a:r>
            <a:endParaRPr sz="2000">
              <a:solidFill>
                <a:schemeClr val="accent5"/>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Ice Breaker</a:t>
            </a:r>
            <a:endParaRPr>
              <a:latin typeface="Montserrat"/>
              <a:ea typeface="Montserrat"/>
              <a:cs typeface="Montserrat"/>
              <a:sym typeface="Montserrat"/>
            </a:endParaRPr>
          </a:p>
        </p:txBody>
      </p:sp>
      <p:sp>
        <p:nvSpPr>
          <p:cNvPr id="93" name="Google Shape;93;p17"/>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graphicFrame>
        <p:nvGraphicFramePr>
          <p:cNvPr id="94" name="Google Shape;94;p17"/>
          <p:cNvGraphicFramePr/>
          <p:nvPr/>
        </p:nvGraphicFramePr>
        <p:xfrm>
          <a:off x="255225" y="2076450"/>
          <a:ext cx="3000000" cy="3000000"/>
        </p:xfrm>
        <a:graphic>
          <a:graphicData uri="http://schemas.openxmlformats.org/drawingml/2006/table">
            <a:tbl>
              <a:tblPr>
                <a:noFill/>
                <a:tableStyleId>{48A00A0C-AAFD-479C-8F40-B08DBEE4A09A}</a:tableStyleId>
              </a:tblPr>
              <a:tblGrid>
                <a:gridCol w="1438925"/>
                <a:gridCol w="1438925"/>
                <a:gridCol w="1438925"/>
                <a:gridCol w="1438925"/>
                <a:gridCol w="1438925"/>
                <a:gridCol w="1438925"/>
              </a:tblGrid>
              <a:tr h="381000">
                <a:tc>
                  <a:txBody>
                    <a:bodyPr>
                      <a:noAutofit/>
                    </a:bodyPr>
                    <a:lstStyle/>
                    <a:p>
                      <a:pPr indent="0" lvl="0" marL="0" rtl="0" algn="l">
                        <a:spcBef>
                          <a:spcPts val="0"/>
                        </a:spcBef>
                        <a:spcAft>
                          <a:spcPts val="0"/>
                        </a:spcAft>
                        <a:buNone/>
                      </a:pPr>
                      <a:r>
                        <a:rPr lang="en-US" sz="2000">
                          <a:latin typeface="Courier New"/>
                          <a:ea typeface="Courier New"/>
                          <a:cs typeface="Courier New"/>
                          <a:sym typeface="Courier New"/>
                        </a:rPr>
                        <a:t>name</a:t>
                      </a:r>
                      <a:endParaRPr sz="2000">
                        <a:latin typeface="Courier New"/>
                        <a:ea typeface="Courier New"/>
                        <a:cs typeface="Courier New"/>
                        <a:sym typeface="Courier New"/>
                      </a:endParaRPr>
                    </a:p>
                  </a:txBody>
                  <a:tcPr marT="91425" marB="91425" marR="91425" marL="91425">
                    <a:solidFill>
                      <a:srgbClr val="FCE5CD"/>
                    </a:solidFill>
                  </a:tcPr>
                </a:tc>
                <a:tc>
                  <a:txBody>
                    <a:bodyPr>
                      <a:noAutofit/>
                    </a:bodyPr>
                    <a:lstStyle/>
                    <a:p>
                      <a:pPr indent="0" lvl="0" marL="0" rtl="0" algn="l">
                        <a:spcBef>
                          <a:spcPts val="0"/>
                        </a:spcBef>
                        <a:spcAft>
                          <a:spcPts val="0"/>
                        </a:spcAft>
                        <a:buNone/>
                      </a:pPr>
                      <a:r>
                        <a:rPr lang="en-US" sz="2000">
                          <a:latin typeface="Courier New"/>
                          <a:ea typeface="Courier New"/>
                          <a:cs typeface="Courier New"/>
                          <a:sym typeface="Courier New"/>
                        </a:rPr>
                        <a:t>major</a:t>
                      </a:r>
                      <a:endParaRPr sz="2000">
                        <a:latin typeface="Courier New"/>
                        <a:ea typeface="Courier New"/>
                        <a:cs typeface="Courier New"/>
                        <a:sym typeface="Courier New"/>
                      </a:endParaRPr>
                    </a:p>
                  </a:txBody>
                  <a:tcPr marT="91425" marB="91425" marR="91425" marL="91425">
                    <a:solidFill>
                      <a:srgbClr val="FCE5CD"/>
                    </a:solidFill>
                  </a:tcPr>
                </a:tc>
                <a:tc>
                  <a:txBody>
                    <a:bodyPr>
                      <a:noAutofit/>
                    </a:bodyPr>
                    <a:lstStyle/>
                    <a:p>
                      <a:pPr indent="0" lvl="0" marL="0" rtl="0" algn="l">
                        <a:spcBef>
                          <a:spcPts val="0"/>
                        </a:spcBef>
                        <a:spcAft>
                          <a:spcPts val="0"/>
                        </a:spcAft>
                        <a:buNone/>
                      </a:pPr>
                      <a:r>
                        <a:rPr lang="en-US" sz="2000">
                          <a:latin typeface="Courier New"/>
                          <a:ea typeface="Courier New"/>
                          <a:cs typeface="Courier New"/>
                          <a:sym typeface="Courier New"/>
                        </a:rPr>
                        <a:t>year</a:t>
                      </a:r>
                      <a:endParaRPr sz="2000">
                        <a:latin typeface="Courier New"/>
                        <a:ea typeface="Courier New"/>
                        <a:cs typeface="Courier New"/>
                        <a:sym typeface="Courier New"/>
                      </a:endParaRPr>
                    </a:p>
                  </a:txBody>
                  <a:tcPr marT="91425" marB="91425" marR="91425" marL="91425">
                    <a:solidFill>
                      <a:srgbClr val="FCE5CD"/>
                    </a:solidFill>
                  </a:tcPr>
                </a:tc>
                <a:tc>
                  <a:txBody>
                    <a:bodyPr>
                      <a:noAutofit/>
                    </a:bodyPr>
                    <a:lstStyle/>
                    <a:p>
                      <a:pPr indent="0" lvl="0" marL="0" rtl="0" algn="l">
                        <a:spcBef>
                          <a:spcPts val="0"/>
                        </a:spcBef>
                        <a:spcAft>
                          <a:spcPts val="0"/>
                        </a:spcAft>
                        <a:buNone/>
                      </a:pPr>
                      <a:r>
                        <a:rPr lang="en-US" sz="2000">
                          <a:latin typeface="Courier New"/>
                          <a:ea typeface="Courier New"/>
                          <a:cs typeface="Courier New"/>
                          <a:sym typeface="Courier New"/>
                        </a:rPr>
                        <a:t>fun memory</a:t>
                      </a:r>
                      <a:endParaRPr sz="2000">
                        <a:latin typeface="Courier New"/>
                        <a:ea typeface="Courier New"/>
                        <a:cs typeface="Courier New"/>
                        <a:sym typeface="Courier New"/>
                      </a:endParaRPr>
                    </a:p>
                  </a:txBody>
                  <a:tcPr marT="91425" marB="91425" marR="91425" marL="91425">
                    <a:solidFill>
                      <a:srgbClr val="FCE5CD"/>
                    </a:solidFill>
                  </a:tcPr>
                </a:tc>
                <a:tc>
                  <a:txBody>
                    <a:bodyPr>
                      <a:noAutofit/>
                    </a:bodyPr>
                    <a:lstStyle/>
                    <a:p>
                      <a:pPr indent="0" lvl="0" marL="0" rtl="0" algn="l">
                        <a:spcBef>
                          <a:spcPts val="0"/>
                        </a:spcBef>
                        <a:spcAft>
                          <a:spcPts val="0"/>
                        </a:spcAft>
                        <a:buNone/>
                      </a:pPr>
                      <a:r>
                        <a:rPr lang="en-US" sz="1800">
                          <a:latin typeface="Courier New"/>
                          <a:ea typeface="Courier New"/>
                          <a:cs typeface="Courier New"/>
                          <a:sym typeface="Courier New"/>
                        </a:rPr>
                        <a:t>favorite animal</a:t>
                      </a:r>
                      <a:endParaRPr sz="1800">
                        <a:latin typeface="Courier New"/>
                        <a:ea typeface="Courier New"/>
                        <a:cs typeface="Courier New"/>
                        <a:sym typeface="Courier New"/>
                      </a:endParaRPr>
                    </a:p>
                  </a:txBody>
                  <a:tcPr marT="91425" marB="91425" marR="91425" marL="91425">
                    <a:solidFill>
                      <a:srgbClr val="FCE5CD"/>
                    </a:solidFill>
                  </a:tcPr>
                </a:tc>
                <a:tc>
                  <a:txBody>
                    <a:bodyPr>
                      <a:noAutofit/>
                    </a:bodyPr>
                    <a:lstStyle/>
                    <a:p>
                      <a:pPr indent="0" lvl="0" marL="0" rtl="0" algn="l">
                        <a:spcBef>
                          <a:spcPts val="0"/>
                        </a:spcBef>
                        <a:spcAft>
                          <a:spcPts val="0"/>
                        </a:spcAft>
                        <a:buNone/>
                      </a:pPr>
                      <a:r>
                        <a:rPr lang="en-US" sz="1800">
                          <a:latin typeface="Courier New"/>
                          <a:ea typeface="Courier New"/>
                          <a:cs typeface="Courier New"/>
                          <a:sym typeface="Courier New"/>
                        </a:rPr>
                        <a:t>last movie watched</a:t>
                      </a:r>
                      <a:endParaRPr sz="1800">
                        <a:latin typeface="Courier New"/>
                        <a:ea typeface="Courier New"/>
                        <a:cs typeface="Courier New"/>
                        <a:sym typeface="Courier New"/>
                      </a:endParaRPr>
                    </a:p>
                  </a:txBody>
                  <a:tcPr marT="91425" marB="91425" marR="91425" marL="91425">
                    <a:solidFill>
                      <a:srgbClr val="FCE5CD"/>
                    </a:solidFill>
                  </a:tcPr>
                </a:tc>
              </a:tr>
            </a:tbl>
          </a:graphicData>
        </a:graphic>
      </p:graphicFrame>
      <p:sp>
        <p:nvSpPr>
          <p:cNvPr id="95" name="Google Shape;95;p17"/>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Python Libraries Overview</a:t>
            </a:r>
            <a:endParaRPr>
              <a:latin typeface="Montserrat"/>
              <a:ea typeface="Montserrat"/>
              <a:cs typeface="Montserrat"/>
              <a:sym typeface="Montserrat"/>
            </a:endParaRPr>
          </a:p>
        </p:txBody>
      </p:sp>
      <p:sp>
        <p:nvSpPr>
          <p:cNvPr id="101" name="Google Shape;101;p18"/>
          <p:cNvSpPr txBox="1"/>
          <p:nvPr>
            <p:ph idx="4294967295" type="body"/>
          </p:nvPr>
        </p:nvSpPr>
        <p:spPr>
          <a:xfrm>
            <a:off x="1048675" y="1164525"/>
            <a:ext cx="6493800" cy="3419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US">
                <a:latin typeface="Montserrat"/>
                <a:ea typeface="Montserrat"/>
                <a:cs typeface="Montserrat"/>
                <a:sym typeface="Montserrat"/>
              </a:rPr>
              <a:t>What is a Python </a:t>
            </a:r>
            <a:r>
              <a:rPr i="1" lang="en-US">
                <a:latin typeface="Montserrat"/>
                <a:ea typeface="Montserrat"/>
                <a:cs typeface="Montserrat"/>
                <a:sym typeface="Montserrat"/>
              </a:rPr>
              <a:t>library</a:t>
            </a:r>
            <a:r>
              <a:rPr lang="en-US">
                <a:latin typeface="Montserrat"/>
                <a:ea typeface="Montserrat"/>
                <a:cs typeface="Montserrat"/>
                <a:sym typeface="Montserrat"/>
              </a:rPr>
              <a:t>?</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US">
                <a:latin typeface="Montserrat"/>
                <a:ea typeface="Montserrat"/>
                <a:cs typeface="Montserrat"/>
                <a:sym typeface="Montserrat"/>
              </a:rPr>
              <a:t>a library is a collection of functions and methods that allows you to perform lots of actions without writing your own code</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each library in Python contains a huge number of useful modules that you can import for your everyday programming</a:t>
            </a:r>
            <a:endParaRPr>
              <a:latin typeface="Montserrat"/>
              <a:ea typeface="Montserrat"/>
              <a:cs typeface="Montserrat"/>
              <a:sym typeface="Montserrat"/>
            </a:endParaRPr>
          </a:p>
        </p:txBody>
      </p:sp>
      <p:sp>
        <p:nvSpPr>
          <p:cNvPr id="102" name="Google Shape;102;p18"/>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103" name="Google Shape;103;p18"/>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Python Libraries Overview</a:t>
            </a:r>
            <a:endParaRPr>
              <a:latin typeface="Montserrat"/>
              <a:ea typeface="Montserrat"/>
              <a:cs typeface="Montserrat"/>
              <a:sym typeface="Montserrat"/>
            </a:endParaRPr>
          </a:p>
        </p:txBody>
      </p:sp>
      <p:sp>
        <p:nvSpPr>
          <p:cNvPr id="109" name="Google Shape;109;p19"/>
          <p:cNvSpPr txBox="1"/>
          <p:nvPr>
            <p:ph idx="4294967295" type="body"/>
          </p:nvPr>
        </p:nvSpPr>
        <p:spPr>
          <a:xfrm>
            <a:off x="246550" y="1164525"/>
            <a:ext cx="7296000" cy="341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Numpy</a:t>
            </a:r>
            <a:endParaRPr>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US" sz="1800">
                <a:latin typeface="Montserrat"/>
                <a:ea typeface="Montserrat"/>
                <a:cs typeface="Montserrat"/>
                <a:sym typeface="Montserrat"/>
              </a:rPr>
              <a:t>arrays, matrices, math operations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Pandas</a:t>
            </a:r>
            <a:endParaRPr>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US" sz="1800">
                <a:latin typeface="Montserrat"/>
                <a:ea typeface="Montserrat"/>
                <a:cs typeface="Montserrat"/>
                <a:sym typeface="Montserrat"/>
              </a:rPr>
              <a:t>dataframes</a:t>
            </a:r>
            <a:r>
              <a:rPr lang="en-US" sz="1800">
                <a:latin typeface="Montserrat"/>
                <a:ea typeface="Montserrat"/>
                <a:cs typeface="Montserrat"/>
                <a:sym typeface="Montserrat"/>
              </a:rPr>
              <a:t>, series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Matplotlib </a:t>
            </a:r>
            <a:endParaRPr>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US" sz="1800">
                <a:latin typeface="Montserrat"/>
                <a:ea typeface="Montserrat"/>
                <a:cs typeface="Montserrat"/>
                <a:sym typeface="Montserrat"/>
              </a:rPr>
              <a:t>creating plots, visualizations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Seaborn</a:t>
            </a:r>
            <a:endParaRPr>
              <a:latin typeface="Montserrat"/>
              <a:ea typeface="Montserrat"/>
              <a:cs typeface="Montserrat"/>
              <a:sym typeface="Montserrat"/>
            </a:endParaRPr>
          </a:p>
          <a:p>
            <a:pPr indent="-342900" lvl="1" marL="914400" rtl="0" algn="l">
              <a:spcBef>
                <a:spcPts val="0"/>
              </a:spcBef>
              <a:spcAft>
                <a:spcPts val="0"/>
              </a:spcAft>
              <a:buSzPts val="1800"/>
              <a:buFont typeface="Montserrat"/>
              <a:buChar char="○"/>
            </a:pPr>
            <a:r>
              <a:rPr lang="en-US" sz="1800">
                <a:latin typeface="Montserrat"/>
                <a:ea typeface="Montserrat"/>
                <a:cs typeface="Montserrat"/>
                <a:sym typeface="Montserrat"/>
              </a:rPr>
              <a:t>more visually appealing plots, statistical graphics</a:t>
            </a:r>
            <a:endParaRPr sz="1800">
              <a:latin typeface="Montserrat"/>
              <a:ea typeface="Montserrat"/>
              <a:cs typeface="Montserrat"/>
              <a:sym typeface="Montserrat"/>
            </a:endParaRPr>
          </a:p>
          <a:p>
            <a:pPr indent="0" lvl="0" marL="0" rtl="0" algn="l">
              <a:spcBef>
                <a:spcPts val="1600"/>
              </a:spcBef>
              <a:spcAft>
                <a:spcPts val="1600"/>
              </a:spcAft>
              <a:buNone/>
            </a:pPr>
            <a:r>
              <a:t/>
            </a:r>
            <a:endParaRPr>
              <a:latin typeface="Consolas"/>
              <a:ea typeface="Consolas"/>
              <a:cs typeface="Consolas"/>
              <a:sym typeface="Consolas"/>
            </a:endParaRPr>
          </a:p>
        </p:txBody>
      </p:sp>
      <p:sp>
        <p:nvSpPr>
          <p:cNvPr id="110" name="Google Shape;110;p19"/>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111" name="Google Shape;111;p19"/>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Numpy</a:t>
            </a:r>
            <a:r>
              <a:rPr lang="en-US" sz="1500">
                <a:solidFill>
                  <a:schemeClr val="dk1"/>
                </a:solidFill>
                <a:latin typeface="Montserrat"/>
                <a:ea typeface="Montserrat"/>
                <a:cs typeface="Montserrat"/>
                <a:sym typeface="Montserrat"/>
              </a:rPr>
              <a:t>: Why?</a:t>
            </a:r>
            <a:endParaRPr>
              <a:latin typeface="Montserrat"/>
              <a:ea typeface="Montserrat"/>
              <a:cs typeface="Montserrat"/>
              <a:sym typeface="Montserrat"/>
            </a:endParaRPr>
          </a:p>
        </p:txBody>
      </p:sp>
      <p:sp>
        <p:nvSpPr>
          <p:cNvPr id="117" name="Google Shape;117;p20"/>
          <p:cNvSpPr txBox="1"/>
          <p:nvPr>
            <p:ph idx="4294967295" type="body"/>
          </p:nvPr>
        </p:nvSpPr>
        <p:spPr>
          <a:xfrm>
            <a:off x="3510300" y="1262250"/>
            <a:ext cx="5247900" cy="261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Montserrat"/>
                <a:ea typeface="Montserrat"/>
                <a:cs typeface="Montserrat"/>
                <a:sym typeface="Montserrat"/>
              </a:rPr>
              <a:t>Numpy arrays</a:t>
            </a:r>
            <a:r>
              <a:rPr lang="en-US">
                <a:latin typeface="Montserrat"/>
                <a:ea typeface="Montserrat"/>
                <a:cs typeface="Montserrat"/>
                <a:sym typeface="Montserrat"/>
              </a:rPr>
              <a:t> are grids of values of the same type</a:t>
            </a:r>
            <a:endParaRPr>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US">
                <a:latin typeface="Montserrat"/>
                <a:ea typeface="Montserrat"/>
                <a:cs typeface="Montserrat"/>
                <a:sym typeface="Montserrat"/>
              </a:rPr>
              <a:t>Numpy arrays are more compact than Python lists</a:t>
            </a:r>
            <a:endParaRPr>
              <a:latin typeface="Montserrat"/>
              <a:ea typeface="Montserrat"/>
              <a:cs typeface="Montserrat"/>
              <a:sym typeface="Montserrat"/>
            </a:endParaRPr>
          </a:p>
          <a:p>
            <a:pPr indent="-317500" lvl="1" marL="685800" rtl="0" algn="l">
              <a:spcBef>
                <a:spcPts val="0"/>
              </a:spcBef>
              <a:spcAft>
                <a:spcPts val="0"/>
              </a:spcAft>
              <a:buSzPts val="1400"/>
              <a:buFont typeface="Montserrat"/>
              <a:buChar char="○"/>
            </a:pPr>
            <a:r>
              <a:rPr lang="en-US">
                <a:latin typeface="Montserrat"/>
                <a:ea typeface="Montserrat"/>
                <a:cs typeface="Montserrat"/>
                <a:sym typeface="Montserrat"/>
              </a:rPr>
              <a:t>take less space, faster and more efficient</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Extra operations</a:t>
            </a:r>
            <a:endParaRPr>
              <a:latin typeface="Montserrat"/>
              <a:ea typeface="Montserrat"/>
              <a:cs typeface="Montserrat"/>
              <a:sym typeface="Montserrat"/>
            </a:endParaRPr>
          </a:p>
          <a:p>
            <a:pPr indent="-317500" lvl="1" marL="685800" rtl="0" algn="l">
              <a:spcBef>
                <a:spcPts val="0"/>
              </a:spcBef>
              <a:spcAft>
                <a:spcPts val="0"/>
              </a:spcAft>
              <a:buSzPts val="1400"/>
              <a:buFont typeface="Montserrat"/>
              <a:buChar char="○"/>
            </a:pPr>
            <a:r>
              <a:rPr lang="en-US">
                <a:latin typeface="Montserrat"/>
                <a:ea typeface="Montserrat"/>
                <a:cs typeface="Montserrat"/>
                <a:sym typeface="Montserrat"/>
              </a:rPr>
              <a:t>avoid </a:t>
            </a:r>
            <a:r>
              <a:rPr lang="en-US">
                <a:latin typeface="Montserrat"/>
                <a:ea typeface="Montserrat"/>
                <a:cs typeface="Montserrat"/>
                <a:sym typeface="Montserrat"/>
              </a:rPr>
              <a:t>unnecessary</a:t>
            </a:r>
            <a:r>
              <a:rPr lang="en-US">
                <a:latin typeface="Montserrat"/>
                <a:ea typeface="Montserrat"/>
                <a:cs typeface="Montserrat"/>
                <a:sym typeface="Montserrat"/>
              </a:rPr>
              <a:t> work and human error</a:t>
            </a:r>
            <a:endParaRPr>
              <a:latin typeface="Montserrat"/>
              <a:ea typeface="Montserrat"/>
              <a:cs typeface="Montserrat"/>
              <a:sym typeface="Montserrat"/>
            </a:endParaRPr>
          </a:p>
        </p:txBody>
      </p:sp>
      <p:sp>
        <p:nvSpPr>
          <p:cNvPr id="118" name="Google Shape;118;p20"/>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119" name="Google Shape;119;p20"/>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pic>
        <p:nvPicPr>
          <p:cNvPr id="120" name="Google Shape;120;p20"/>
          <p:cNvPicPr preferRelativeResize="0"/>
          <p:nvPr/>
        </p:nvPicPr>
        <p:blipFill>
          <a:blip r:embed="rId3">
            <a:alphaModFix/>
          </a:blip>
          <a:stretch>
            <a:fillRect/>
          </a:stretch>
        </p:blipFill>
        <p:spPr>
          <a:xfrm>
            <a:off x="246550" y="1262250"/>
            <a:ext cx="3135875" cy="2351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nvSpPr>
        <p:spPr>
          <a:xfrm>
            <a:off x="246549" y="420075"/>
            <a:ext cx="3528900" cy="265500"/>
          </a:xfrm>
          <a:prstGeom prst="rect">
            <a:avLst/>
          </a:prstGeom>
          <a:noFill/>
          <a:ln>
            <a:noFill/>
          </a:ln>
        </p:spPr>
        <p:txBody>
          <a:bodyPr anchorCtr="0" anchor="t" bIns="17150" lIns="34300" spcFirstLastPara="1" rIns="34300" wrap="square" tIns="17150">
            <a:noAutofit/>
          </a:bodyPr>
          <a:lstStyle/>
          <a:p>
            <a:pPr indent="0" lvl="0" marL="0" marR="0" rtl="0" algn="l">
              <a:lnSpc>
                <a:spcPct val="100000"/>
              </a:lnSpc>
              <a:spcBef>
                <a:spcPts val="0"/>
              </a:spcBef>
              <a:spcAft>
                <a:spcPts val="0"/>
              </a:spcAft>
              <a:buClr>
                <a:schemeClr val="dk1"/>
              </a:buClr>
              <a:buFont typeface="Helvetica Neue"/>
              <a:buNone/>
            </a:pPr>
            <a:r>
              <a:rPr lang="en-US" sz="1500">
                <a:solidFill>
                  <a:schemeClr val="dk1"/>
                </a:solidFill>
                <a:latin typeface="Montserrat"/>
                <a:ea typeface="Montserrat"/>
                <a:cs typeface="Montserrat"/>
                <a:sym typeface="Montserrat"/>
              </a:rPr>
              <a:t>Numpy Demo Preparation</a:t>
            </a:r>
            <a:endParaRPr>
              <a:latin typeface="Montserrat"/>
              <a:ea typeface="Montserrat"/>
              <a:cs typeface="Montserrat"/>
              <a:sym typeface="Montserrat"/>
            </a:endParaRPr>
          </a:p>
        </p:txBody>
      </p:sp>
      <p:sp>
        <p:nvSpPr>
          <p:cNvPr id="126" name="Google Shape;126;p21"/>
          <p:cNvSpPr txBox="1"/>
          <p:nvPr>
            <p:ph idx="4294967295" type="body"/>
          </p:nvPr>
        </p:nvSpPr>
        <p:spPr>
          <a:xfrm>
            <a:off x="1530300" y="1262250"/>
            <a:ext cx="6083400" cy="261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Arithmetic</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adding values and arrays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Conditionals</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US">
                <a:latin typeface="Montserrat"/>
                <a:ea typeface="Montserrat"/>
                <a:cs typeface="Montserrat"/>
                <a:sym typeface="Montserrat"/>
              </a:rPr>
              <a:t>Array functions</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US">
                <a:latin typeface="Montserrat"/>
                <a:ea typeface="Montserrat"/>
                <a:cs typeface="Montserrat"/>
                <a:sym typeface="Montserrat"/>
              </a:rPr>
              <a:t>sum, minimum/maximum, median, etc.</a:t>
            </a:r>
            <a:endParaRPr>
              <a:latin typeface="Montserrat"/>
              <a:ea typeface="Montserrat"/>
              <a:cs typeface="Montserrat"/>
              <a:sym typeface="Montserrat"/>
            </a:endParaRPr>
          </a:p>
          <a:p>
            <a:pPr indent="0" lvl="0" marL="0" rtl="0" algn="l">
              <a:spcBef>
                <a:spcPts val="1600"/>
              </a:spcBef>
              <a:spcAft>
                <a:spcPts val="0"/>
              </a:spcAft>
              <a:buNone/>
            </a:pPr>
            <a:r>
              <a:t/>
            </a:r>
            <a:endParaRPr>
              <a:latin typeface="Montserrat"/>
              <a:ea typeface="Montserrat"/>
              <a:cs typeface="Montserrat"/>
              <a:sym typeface="Montserrat"/>
            </a:endParaRPr>
          </a:p>
          <a:p>
            <a:pPr indent="0" lvl="0" marL="0" rtl="0" algn="ctr">
              <a:spcBef>
                <a:spcPts val="1600"/>
              </a:spcBef>
              <a:spcAft>
                <a:spcPts val="1600"/>
              </a:spcAft>
              <a:buNone/>
            </a:pPr>
            <a:r>
              <a:rPr b="1" lang="en-US" u="sng">
                <a:solidFill>
                  <a:schemeClr val="hlink"/>
                </a:solidFill>
                <a:latin typeface="Montserrat"/>
                <a:ea typeface="Montserrat"/>
                <a:cs typeface="Montserrat"/>
                <a:sym typeface="Montserrat"/>
                <a:hlinkClick r:id="rId3"/>
              </a:rPr>
              <a:t>[DEMO - https://tinyurl.com/pythondss]</a:t>
            </a:r>
            <a:endParaRPr b="1">
              <a:solidFill>
                <a:srgbClr val="0000FF"/>
              </a:solidFill>
              <a:latin typeface="Montserrat"/>
              <a:ea typeface="Montserrat"/>
              <a:cs typeface="Montserrat"/>
              <a:sym typeface="Montserrat"/>
            </a:endParaRPr>
          </a:p>
        </p:txBody>
      </p:sp>
      <p:sp>
        <p:nvSpPr>
          <p:cNvPr id="127" name="Google Shape;127;p21"/>
          <p:cNvSpPr txBox="1"/>
          <p:nvPr>
            <p:ph idx="12" type="sldNum"/>
          </p:nvPr>
        </p:nvSpPr>
        <p:spPr>
          <a:xfrm>
            <a:off x="7737021" y="4740050"/>
            <a:ext cx="434700" cy="265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500">
                <a:solidFill>
                  <a:srgbClr val="909090"/>
                </a:solidFill>
                <a:latin typeface="Helvetica Neue"/>
                <a:ea typeface="Helvetica Neue"/>
                <a:cs typeface="Helvetica Neue"/>
                <a:sym typeface="Helvetica Neue"/>
              </a:rPr>
              <a:t>‹#›</a:t>
            </a:fld>
            <a:endParaRPr>
              <a:solidFill>
                <a:srgbClr val="909090"/>
              </a:solidFill>
              <a:latin typeface="Helvetica Neue"/>
              <a:ea typeface="Helvetica Neue"/>
              <a:cs typeface="Helvetica Neue"/>
              <a:sym typeface="Helvetica Neue"/>
            </a:endParaRPr>
          </a:p>
        </p:txBody>
      </p:sp>
      <p:sp>
        <p:nvSpPr>
          <p:cNvPr id="128" name="Google Shape;128;p21"/>
          <p:cNvSpPr txBox="1"/>
          <p:nvPr/>
        </p:nvSpPr>
        <p:spPr>
          <a:xfrm>
            <a:off x="8109600" y="4740050"/>
            <a:ext cx="1034400" cy="26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909090"/>
                </a:solidFill>
              </a:rPr>
              <a:t>Spring 2018</a:t>
            </a:r>
            <a:endParaRPr sz="1200">
              <a:solidFill>
                <a:srgbClr val="90909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